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535" r:id="rId2"/>
    <p:sldId id="760" r:id="rId3"/>
    <p:sldId id="758" r:id="rId4"/>
    <p:sldId id="782" r:id="rId5"/>
    <p:sldId id="759" r:id="rId6"/>
    <p:sldId id="844" r:id="rId7"/>
    <p:sldId id="676" r:id="rId8"/>
    <p:sldId id="683" r:id="rId9"/>
    <p:sldId id="686" r:id="rId10"/>
    <p:sldId id="696" r:id="rId11"/>
    <p:sldId id="762" r:id="rId12"/>
    <p:sldId id="767" r:id="rId13"/>
    <p:sldId id="770" r:id="rId14"/>
    <p:sldId id="771" r:id="rId15"/>
    <p:sldId id="829" r:id="rId16"/>
    <p:sldId id="800" r:id="rId17"/>
    <p:sldId id="801" r:id="rId18"/>
    <p:sldId id="823" r:id="rId19"/>
    <p:sldId id="834" r:id="rId20"/>
    <p:sldId id="803" r:id="rId21"/>
    <p:sldId id="806" r:id="rId22"/>
    <p:sldId id="805" r:id="rId23"/>
    <p:sldId id="790" r:id="rId24"/>
    <p:sldId id="791" r:id="rId25"/>
    <p:sldId id="830" r:id="rId26"/>
    <p:sldId id="832" r:id="rId27"/>
    <p:sldId id="833" r:id="rId28"/>
    <p:sldId id="719" r:id="rId29"/>
    <p:sldId id="813" r:id="rId30"/>
    <p:sldId id="814" r:id="rId31"/>
    <p:sldId id="815" r:id="rId32"/>
    <p:sldId id="816" r:id="rId33"/>
    <p:sldId id="835" r:id="rId34"/>
    <p:sldId id="726" r:id="rId35"/>
    <p:sldId id="825" r:id="rId36"/>
    <p:sldId id="842" r:id="rId37"/>
    <p:sldId id="843" r:id="rId38"/>
    <p:sldId id="817" r:id="rId39"/>
    <p:sldId id="818" r:id="rId40"/>
    <p:sldId id="819" r:id="rId41"/>
    <p:sldId id="820" r:id="rId42"/>
    <p:sldId id="851" r:id="rId43"/>
    <p:sldId id="838" r:id="rId44"/>
    <p:sldId id="846" r:id="rId45"/>
    <p:sldId id="839" r:id="rId46"/>
    <p:sldId id="840" r:id="rId47"/>
    <p:sldId id="827" r:id="rId48"/>
    <p:sldId id="836" r:id="rId49"/>
    <p:sldId id="837" r:id="rId50"/>
    <p:sldId id="848" r:id="rId51"/>
    <p:sldId id="849" r:id="rId52"/>
    <p:sldId id="828" r:id="rId53"/>
    <p:sldId id="841" r:id="rId54"/>
    <p:sldId id="550" r:id="rId55"/>
    <p:sldId id="852" r:id="rId56"/>
    <p:sldId id="853" r:id="rId57"/>
    <p:sldId id="854" r:id="rId58"/>
    <p:sldId id="855" r:id="rId59"/>
    <p:sldId id="856" r:id="rId60"/>
    <p:sldId id="857" r:id="rId61"/>
    <p:sldId id="858" r:id="rId62"/>
    <p:sldId id="859" r:id="rId63"/>
    <p:sldId id="860" r:id="rId64"/>
    <p:sldId id="861" r:id="rId65"/>
    <p:sldId id="850" r:id="rId66"/>
  </p:sldIdLst>
  <p:sldSz cx="10075863" cy="7562850"/>
  <p:notesSz cx="7772400" cy="100584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charset="0"/>
        <a:ea typeface="+mn-ea"/>
        <a:cs typeface="+mn-cs"/>
      </a:defRPr>
    </a:lvl1pPr>
    <a:lvl2pPr marL="457085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charset="0"/>
        <a:ea typeface="+mn-ea"/>
        <a:cs typeface="+mn-cs"/>
      </a:defRPr>
    </a:lvl2pPr>
    <a:lvl3pPr marL="914169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charset="0"/>
        <a:ea typeface="+mn-ea"/>
        <a:cs typeface="+mn-cs"/>
      </a:defRPr>
    </a:lvl3pPr>
    <a:lvl4pPr marL="1371254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charset="0"/>
        <a:ea typeface="+mn-ea"/>
        <a:cs typeface="+mn-cs"/>
      </a:defRPr>
    </a:lvl4pPr>
    <a:lvl5pPr marL="1828338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charset="0"/>
        <a:ea typeface="+mn-ea"/>
        <a:cs typeface="+mn-cs"/>
      </a:defRPr>
    </a:lvl5pPr>
    <a:lvl6pPr marL="2285423" algn="l" defTabSz="457085" rtl="0" eaLnBrk="1" latinLnBrk="0" hangingPunct="1">
      <a:defRPr sz="2400" kern="1200">
        <a:solidFill>
          <a:schemeClr val="bg1"/>
        </a:solidFill>
        <a:latin typeface="Times New Roman" charset="0"/>
        <a:ea typeface="+mn-ea"/>
        <a:cs typeface="+mn-cs"/>
      </a:defRPr>
    </a:lvl6pPr>
    <a:lvl7pPr marL="2742507" algn="l" defTabSz="457085" rtl="0" eaLnBrk="1" latinLnBrk="0" hangingPunct="1">
      <a:defRPr sz="2400" kern="1200">
        <a:solidFill>
          <a:schemeClr val="bg1"/>
        </a:solidFill>
        <a:latin typeface="Times New Roman" charset="0"/>
        <a:ea typeface="+mn-ea"/>
        <a:cs typeface="+mn-cs"/>
      </a:defRPr>
    </a:lvl7pPr>
    <a:lvl8pPr marL="3199593" algn="l" defTabSz="457085" rtl="0" eaLnBrk="1" latinLnBrk="0" hangingPunct="1">
      <a:defRPr sz="2400" kern="1200">
        <a:solidFill>
          <a:schemeClr val="bg1"/>
        </a:solidFill>
        <a:latin typeface="Times New Roman" charset="0"/>
        <a:ea typeface="+mn-ea"/>
        <a:cs typeface="+mn-cs"/>
      </a:defRPr>
    </a:lvl8pPr>
    <a:lvl9pPr marL="3656676" algn="l" defTabSz="457085" rtl="0" eaLnBrk="1" latinLnBrk="0" hangingPunct="1">
      <a:defRPr sz="2400" kern="1200">
        <a:solidFill>
          <a:schemeClr val="bg1"/>
        </a:solidFill>
        <a:latin typeface="Times New Roman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26B"/>
    <a:srgbClr val="FFA1A5"/>
    <a:srgbClr val="FF9597"/>
    <a:srgbClr val="FF5A5E"/>
    <a:srgbClr val="FF1B2A"/>
    <a:srgbClr val="FFA1A3"/>
    <a:srgbClr val="FF4F54"/>
    <a:srgbClr val="FFFBFB"/>
    <a:srgbClr val="FFFDFD"/>
    <a:srgbClr val="FF6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9" autoAdjust="0"/>
    <p:restoredTop sz="99794" autoAdjust="0"/>
  </p:normalViewPr>
  <p:slideViewPr>
    <p:cSldViewPr>
      <p:cViewPr varScale="1">
        <p:scale>
          <a:sx n="79" d="100"/>
          <a:sy n="79" d="100"/>
        </p:scale>
        <p:origin x="-1072" y="-11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1807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448"/>
    </p:cViewPr>
  </p:sorterViewPr>
  <p:notesViewPr>
    <p:cSldViewPr>
      <p:cViewPr varScale="1">
        <p:scale>
          <a:sx n="62" d="100"/>
          <a:sy n="62" d="100"/>
        </p:scale>
        <p:origin x="-2784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handoutMaster" Target="handoutMasters/handoutMaster1.xml"/><Relationship Id="rId69" Type="http://schemas.openxmlformats.org/officeDocument/2006/relationships/printerSettings" Target="printerSettings/printerSettings1.bin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352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08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419600" y="0"/>
            <a:ext cx="3352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08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525000"/>
            <a:ext cx="3352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08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419600" y="9525000"/>
            <a:ext cx="3352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5378656-706C-3648-B184-DC6EF014B5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732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2050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2051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2052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2053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2054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15368" name="Rectangle 7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589088" y="1006475"/>
            <a:ext cx="4592637" cy="34480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6" name="Text Box 8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185863" y="4787900"/>
            <a:ext cx="5407025" cy="382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305292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08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ＭＳ Ｐゴシック" charset="-128"/>
      </a:defRPr>
    </a:lvl1pPr>
    <a:lvl2pPr marL="37922149" indent="-37465064" algn="l" defTabSz="45708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2pPr>
    <a:lvl3pPr marL="1142711" indent="-228542" algn="l" defTabSz="45708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3pPr>
    <a:lvl4pPr marL="1599795" indent="-228542" algn="l" defTabSz="45708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4pPr>
    <a:lvl5pPr marL="2056879" indent="-228542" algn="l" defTabSz="45708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5pPr>
    <a:lvl6pPr marL="2285423" algn="l" defTabSz="45708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507" algn="l" defTabSz="45708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593" algn="l" defTabSz="45708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676" algn="l" defTabSz="45708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402561" y="9553734"/>
            <a:ext cx="3368040" cy="502920"/>
          </a:xfrm>
          <a:prstGeom prst="rect">
            <a:avLst/>
          </a:prstGeom>
        </p:spPr>
        <p:txBody>
          <a:bodyPr lIns="101882" tIns="50941" rIns="101882" bIns="50941"/>
          <a:lstStyle/>
          <a:p>
            <a:fld id="{E3A401DC-9F30-9448-AD9B-EC09018610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307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138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604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13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138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138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462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596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352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60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714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9785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9785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9785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3584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477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524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524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524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4488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448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1417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4488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4488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4488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604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751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751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751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751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416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62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5177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5031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8989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604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5051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5051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5051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5051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008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23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953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604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9532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9532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4199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604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37385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9775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1882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330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1840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329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604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4164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54067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54067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5282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1385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4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86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9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09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2"/>
            <a:ext cx="8564563" cy="162083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2"/>
            <a:ext cx="7053263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085" indent="0" algn="ctr">
              <a:buNone/>
              <a:defRPr/>
            </a:lvl2pPr>
            <a:lvl3pPr marL="914169" indent="0" algn="ctr">
              <a:buNone/>
              <a:defRPr/>
            </a:lvl3pPr>
            <a:lvl4pPr marL="1371254" indent="0" algn="ctr">
              <a:buNone/>
              <a:defRPr/>
            </a:lvl4pPr>
            <a:lvl5pPr marL="1828338" indent="0" algn="ctr">
              <a:buNone/>
              <a:defRPr/>
            </a:lvl5pPr>
            <a:lvl6pPr marL="2285423" indent="0" algn="ctr">
              <a:buNone/>
              <a:defRPr/>
            </a:lvl6pPr>
            <a:lvl7pPr marL="2742507" indent="0" algn="ctr">
              <a:buNone/>
              <a:defRPr/>
            </a:lvl7pPr>
            <a:lvl8pPr marL="3199593" indent="0" algn="ctr">
              <a:buNone/>
              <a:defRPr/>
            </a:lvl8pPr>
            <a:lvl9pPr marL="365667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6613" y="627063"/>
            <a:ext cx="2147887" cy="62277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9775" y="627063"/>
            <a:ext cx="6294438" cy="62277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778" y="627066"/>
            <a:ext cx="8594725" cy="12525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9" y="4859341"/>
            <a:ext cx="8564562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9" y="3205163"/>
            <a:ext cx="8564562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85" indent="0">
              <a:buNone/>
              <a:defRPr sz="1800"/>
            </a:lvl2pPr>
            <a:lvl3pPr marL="914169" indent="0">
              <a:buNone/>
              <a:defRPr sz="1700"/>
            </a:lvl3pPr>
            <a:lvl4pPr marL="1371254" indent="0">
              <a:buNone/>
              <a:defRPr sz="1400"/>
            </a:lvl4pPr>
            <a:lvl5pPr marL="1828338" indent="0">
              <a:buNone/>
              <a:defRPr sz="1400"/>
            </a:lvl5pPr>
            <a:lvl6pPr marL="2285423" indent="0">
              <a:buNone/>
              <a:defRPr sz="1400"/>
            </a:lvl6pPr>
            <a:lvl7pPr marL="2742507" indent="0">
              <a:buNone/>
              <a:defRPr sz="1400"/>
            </a:lvl7pPr>
            <a:lvl8pPr marL="3199593" indent="0">
              <a:buNone/>
              <a:defRPr sz="1400"/>
            </a:lvl8pPr>
            <a:lvl9pPr marL="3656676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9777" y="2101853"/>
            <a:ext cx="4221163" cy="475297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40" y="2101853"/>
            <a:ext cx="4221162" cy="475297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3213"/>
            <a:ext cx="9069387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1692276"/>
            <a:ext cx="4452938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5" indent="0">
              <a:buNone/>
              <a:defRPr sz="2000" b="1"/>
            </a:lvl2pPr>
            <a:lvl3pPr marL="914169" indent="0">
              <a:buNone/>
              <a:defRPr sz="1800" b="1"/>
            </a:lvl3pPr>
            <a:lvl4pPr marL="1371254" indent="0">
              <a:buNone/>
              <a:defRPr sz="1700" b="1"/>
            </a:lvl4pPr>
            <a:lvl5pPr marL="1828338" indent="0">
              <a:buNone/>
              <a:defRPr sz="1700" b="1"/>
            </a:lvl5pPr>
            <a:lvl6pPr marL="2285423" indent="0">
              <a:buNone/>
              <a:defRPr sz="1700" b="1"/>
            </a:lvl6pPr>
            <a:lvl7pPr marL="2742507" indent="0">
              <a:buNone/>
              <a:defRPr sz="1700" b="1"/>
            </a:lvl7pPr>
            <a:lvl8pPr marL="3199593" indent="0">
              <a:buNone/>
              <a:defRPr sz="1700" b="1"/>
            </a:lvl8pPr>
            <a:lvl9pPr marL="3656676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38" y="2398716"/>
            <a:ext cx="4452938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100" y="1692276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85" indent="0">
              <a:buNone/>
              <a:defRPr sz="2000" b="1"/>
            </a:lvl2pPr>
            <a:lvl3pPr marL="914169" indent="0">
              <a:buNone/>
              <a:defRPr sz="1800" b="1"/>
            </a:lvl3pPr>
            <a:lvl4pPr marL="1371254" indent="0">
              <a:buNone/>
              <a:defRPr sz="1700" b="1"/>
            </a:lvl4pPr>
            <a:lvl5pPr marL="1828338" indent="0">
              <a:buNone/>
              <a:defRPr sz="1700" b="1"/>
            </a:lvl5pPr>
            <a:lvl6pPr marL="2285423" indent="0">
              <a:buNone/>
              <a:defRPr sz="1700" b="1"/>
            </a:lvl6pPr>
            <a:lvl7pPr marL="2742507" indent="0">
              <a:buNone/>
              <a:defRPr sz="1700" b="1"/>
            </a:lvl7pPr>
            <a:lvl8pPr marL="3199593" indent="0">
              <a:buNone/>
              <a:defRPr sz="1700" b="1"/>
            </a:lvl8pPr>
            <a:lvl9pPr marL="3656676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100" y="2398716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1628"/>
            <a:ext cx="3314700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8" y="301627"/>
            <a:ext cx="5632450" cy="64547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38" y="1582738"/>
            <a:ext cx="3314700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085" indent="0">
              <a:buNone/>
              <a:defRPr sz="1200"/>
            </a:lvl2pPr>
            <a:lvl3pPr marL="914169" indent="0">
              <a:buNone/>
              <a:defRPr sz="1000"/>
            </a:lvl3pPr>
            <a:lvl4pPr marL="1371254" indent="0">
              <a:buNone/>
              <a:defRPr sz="900"/>
            </a:lvl4pPr>
            <a:lvl5pPr marL="1828338" indent="0">
              <a:buNone/>
              <a:defRPr sz="900"/>
            </a:lvl5pPr>
            <a:lvl6pPr marL="2285423" indent="0">
              <a:buNone/>
              <a:defRPr sz="900"/>
            </a:lvl6pPr>
            <a:lvl7pPr marL="2742507" indent="0">
              <a:buNone/>
              <a:defRPr sz="900"/>
            </a:lvl7pPr>
            <a:lvl8pPr marL="3199593" indent="0">
              <a:buNone/>
              <a:defRPr sz="900"/>
            </a:lvl8pPr>
            <a:lvl9pPr marL="365667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0" y="5294316"/>
            <a:ext cx="6045200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0" y="676275"/>
            <a:ext cx="6045200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085" indent="0">
              <a:buNone/>
              <a:defRPr sz="2800"/>
            </a:lvl2pPr>
            <a:lvl3pPr marL="914169" indent="0">
              <a:buNone/>
              <a:defRPr sz="2400"/>
            </a:lvl3pPr>
            <a:lvl4pPr marL="1371254" indent="0">
              <a:buNone/>
              <a:defRPr sz="2000"/>
            </a:lvl4pPr>
            <a:lvl5pPr marL="1828338" indent="0">
              <a:buNone/>
              <a:defRPr sz="2000"/>
            </a:lvl5pPr>
            <a:lvl6pPr marL="2285423" indent="0">
              <a:buNone/>
              <a:defRPr sz="2000"/>
            </a:lvl6pPr>
            <a:lvl7pPr marL="2742507" indent="0">
              <a:buNone/>
              <a:defRPr sz="2000"/>
            </a:lvl7pPr>
            <a:lvl8pPr marL="3199593" indent="0">
              <a:buNone/>
              <a:defRPr sz="2000"/>
            </a:lvl8pPr>
            <a:lvl9pPr marL="3656676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0" y="5918200"/>
            <a:ext cx="6045200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085" indent="0">
              <a:buNone/>
              <a:defRPr sz="1200"/>
            </a:lvl2pPr>
            <a:lvl3pPr marL="914169" indent="0">
              <a:buNone/>
              <a:defRPr sz="1000"/>
            </a:lvl3pPr>
            <a:lvl4pPr marL="1371254" indent="0">
              <a:buNone/>
              <a:defRPr sz="900"/>
            </a:lvl4pPr>
            <a:lvl5pPr marL="1828338" indent="0">
              <a:buNone/>
              <a:defRPr sz="900"/>
            </a:lvl5pPr>
            <a:lvl6pPr marL="2285423" indent="0">
              <a:buNone/>
              <a:defRPr sz="900"/>
            </a:lvl6pPr>
            <a:lvl7pPr marL="2742507" indent="0">
              <a:buNone/>
              <a:defRPr sz="900"/>
            </a:lvl7pPr>
            <a:lvl8pPr marL="3199593" indent="0">
              <a:buNone/>
              <a:defRPr sz="900"/>
            </a:lvl8pPr>
            <a:lvl9pPr marL="365667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739778" y="627066"/>
            <a:ext cx="8594725" cy="1252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1028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9778" y="2101853"/>
            <a:ext cx="8594725" cy="4752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457085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400">
          <a:solidFill>
            <a:srgbClr val="FFFF00"/>
          </a:solidFill>
          <a:latin typeface="+mj-lt"/>
          <a:ea typeface="+mj-ea"/>
          <a:cs typeface="+mj-cs"/>
        </a:defRPr>
      </a:lvl1pPr>
      <a:lvl2pPr algn="ctr" defTabSz="457085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400">
          <a:solidFill>
            <a:srgbClr val="FFFF00"/>
          </a:solidFill>
          <a:latin typeface="Arial" charset="0"/>
          <a:ea typeface="Hiragino Mincho Pro W3" charset="0"/>
          <a:cs typeface="Hiragino Mincho Pro W3" charset="0"/>
        </a:defRPr>
      </a:lvl2pPr>
      <a:lvl3pPr algn="ctr" defTabSz="457085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400">
          <a:solidFill>
            <a:srgbClr val="FFFF00"/>
          </a:solidFill>
          <a:latin typeface="Arial" charset="0"/>
          <a:ea typeface="Hiragino Mincho Pro W3" charset="0"/>
          <a:cs typeface="Hiragino Mincho Pro W3" charset="0"/>
        </a:defRPr>
      </a:lvl3pPr>
      <a:lvl4pPr algn="ctr" defTabSz="457085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400">
          <a:solidFill>
            <a:srgbClr val="FFFF00"/>
          </a:solidFill>
          <a:latin typeface="Arial" charset="0"/>
          <a:ea typeface="Hiragino Mincho Pro W3" charset="0"/>
          <a:cs typeface="Hiragino Mincho Pro W3" charset="0"/>
        </a:defRPr>
      </a:lvl4pPr>
      <a:lvl5pPr algn="ctr" defTabSz="457085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400">
          <a:solidFill>
            <a:srgbClr val="FFFF00"/>
          </a:solidFill>
          <a:latin typeface="Arial" charset="0"/>
          <a:ea typeface="Hiragino Mincho Pro W3" charset="0"/>
          <a:cs typeface="Hiragino Mincho Pro W3" charset="0"/>
        </a:defRPr>
      </a:lvl5pPr>
      <a:lvl6pPr marL="457085" algn="l" defTabSz="457085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400">
          <a:solidFill>
            <a:srgbClr val="000000"/>
          </a:solidFill>
          <a:latin typeface="Times New Roman" charset="0"/>
          <a:ea typeface="ＭＳ Ｐゴシック" charset="-128"/>
        </a:defRPr>
      </a:lvl6pPr>
      <a:lvl7pPr marL="914169" algn="l" defTabSz="457085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400">
          <a:solidFill>
            <a:srgbClr val="000000"/>
          </a:solidFill>
          <a:latin typeface="Times New Roman" charset="0"/>
          <a:ea typeface="ＭＳ Ｐゴシック" charset="-128"/>
        </a:defRPr>
      </a:lvl7pPr>
      <a:lvl8pPr marL="1371254" algn="l" defTabSz="457085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400">
          <a:solidFill>
            <a:srgbClr val="000000"/>
          </a:solidFill>
          <a:latin typeface="Times New Roman" charset="0"/>
          <a:ea typeface="ＭＳ Ｐゴシック" charset="-128"/>
        </a:defRPr>
      </a:lvl8pPr>
      <a:lvl9pPr marL="1828338" algn="l" defTabSz="457085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400">
          <a:solidFill>
            <a:srgbClr val="000000"/>
          </a:solidFill>
          <a:latin typeface="Times New Roman" charset="0"/>
          <a:ea typeface="ＭＳ Ｐゴシック" charset="-128"/>
        </a:defRPr>
      </a:lvl9pPr>
    </p:titleStyle>
    <p:bodyStyle>
      <a:lvl1pPr marL="422168" indent="-317420" algn="l" defTabSz="457085" rtl="0" eaLnBrk="0" fontAlgn="base" hangingPunct="0">
        <a:lnSpc>
          <a:spcPct val="95000"/>
        </a:lnSpc>
        <a:spcBef>
          <a:spcPct val="0"/>
        </a:spcBef>
        <a:spcAft>
          <a:spcPts val="1013"/>
        </a:spcAft>
        <a:buClr>
          <a:srgbClr val="FFFFFF"/>
        </a:buClr>
        <a:buSzPct val="45000"/>
        <a:buFont typeface="StarSymbol" charset="0"/>
        <a:buChar char="●"/>
        <a:defRPr sz="3200">
          <a:solidFill>
            <a:srgbClr val="FFFFFF"/>
          </a:solidFill>
          <a:latin typeface="+mn-lt"/>
          <a:ea typeface="+mn-ea"/>
          <a:cs typeface="+mn-cs"/>
        </a:defRPr>
      </a:lvl1pPr>
      <a:lvl2pPr marL="853860" indent="-284091" algn="l" defTabSz="457085" rtl="0" eaLnBrk="0" fontAlgn="base" hangingPunct="0">
        <a:lnSpc>
          <a:spcPct val="95000"/>
        </a:lnSpc>
        <a:spcBef>
          <a:spcPct val="0"/>
        </a:spcBef>
        <a:spcAft>
          <a:spcPts val="725"/>
        </a:spcAft>
        <a:buClr>
          <a:srgbClr val="FFFFFF"/>
        </a:buClr>
        <a:buSzPct val="75000"/>
        <a:buFont typeface="StarSymbol" charset="0"/>
        <a:buChar char="–"/>
        <a:defRPr sz="2600">
          <a:solidFill>
            <a:srgbClr val="FFFFFF"/>
          </a:solidFill>
          <a:latin typeface="+mn-lt"/>
          <a:ea typeface="+mn-ea"/>
          <a:cs typeface="+mn-cs"/>
        </a:defRPr>
      </a:lvl2pPr>
      <a:lvl3pPr marL="1285551" indent="-212671" algn="l" defTabSz="457085" rtl="0" eaLnBrk="0" fontAlgn="base" hangingPunct="0">
        <a:lnSpc>
          <a:spcPct val="95000"/>
        </a:lnSpc>
        <a:spcBef>
          <a:spcPct val="0"/>
        </a:spcBef>
        <a:spcAft>
          <a:spcPts val="850"/>
        </a:spcAft>
        <a:buClr>
          <a:srgbClr val="FFFFFF"/>
        </a:buClr>
        <a:buSzPct val="45000"/>
        <a:buFont typeface="StarSymbol" charset="0"/>
        <a:buChar char="●"/>
        <a:defRPr sz="2200">
          <a:solidFill>
            <a:srgbClr val="FFFFFF"/>
          </a:solidFill>
          <a:latin typeface="+mn-lt"/>
          <a:ea typeface="+mn-ea"/>
          <a:cs typeface="+mn-cs"/>
        </a:defRPr>
      </a:lvl3pPr>
      <a:lvl4pPr marL="1717242" indent="-206323" algn="l" defTabSz="457085" rtl="0" eaLnBrk="0" fontAlgn="base" hangingPunct="0">
        <a:lnSpc>
          <a:spcPct val="95000"/>
        </a:lnSpc>
        <a:spcBef>
          <a:spcPct val="0"/>
        </a:spcBef>
        <a:spcAft>
          <a:spcPts val="575"/>
        </a:spcAft>
        <a:buClr>
          <a:srgbClr val="FFFFFF"/>
        </a:buClr>
        <a:buSzPct val="75000"/>
        <a:buFont typeface="StarSymbol" charset="0"/>
        <a:buChar char="–"/>
        <a:defRPr sz="2000">
          <a:solidFill>
            <a:srgbClr val="FFFFFF"/>
          </a:solidFill>
          <a:latin typeface="+mn-lt"/>
          <a:ea typeface="+mn-ea"/>
          <a:cs typeface="+mn-cs"/>
        </a:defRPr>
      </a:lvl4pPr>
      <a:lvl5pPr marL="2148933" indent="-207910" algn="l" defTabSz="457085" rtl="0" eaLnBrk="0" fontAlgn="base" hangingPunct="0">
        <a:lnSpc>
          <a:spcPct val="95000"/>
        </a:lnSpc>
        <a:spcBef>
          <a:spcPct val="0"/>
        </a:spcBef>
        <a:spcAft>
          <a:spcPts val="288"/>
        </a:spcAft>
        <a:buClr>
          <a:srgbClr val="FFFFFF"/>
        </a:buClr>
        <a:buSzPct val="45000"/>
        <a:buFont typeface="StarSymbol" charset="0"/>
        <a:buChar char="●"/>
        <a:defRPr sz="2000">
          <a:solidFill>
            <a:srgbClr val="FFFFFF"/>
          </a:solidFill>
          <a:latin typeface="+mn-lt"/>
          <a:ea typeface="+mn-ea"/>
          <a:cs typeface="+mn-cs"/>
        </a:defRPr>
      </a:lvl5pPr>
      <a:lvl6pPr marL="2606017" indent="-207910" algn="l" defTabSz="457085" rtl="0" fontAlgn="base" hangingPunct="0">
        <a:lnSpc>
          <a:spcPct val="95000"/>
        </a:lnSpc>
        <a:spcBef>
          <a:spcPct val="0"/>
        </a:spcBef>
        <a:spcAft>
          <a:spcPts val="288"/>
        </a:spcAft>
        <a:buClr>
          <a:srgbClr val="FFFFFF"/>
        </a:buClr>
        <a:buSzPct val="45000"/>
        <a:buFont typeface="StarSymbol" charset="0"/>
        <a:buChar char="●"/>
        <a:defRPr sz="2000">
          <a:solidFill>
            <a:srgbClr val="FFFFFF"/>
          </a:solidFill>
          <a:latin typeface="+mn-lt"/>
          <a:ea typeface="+mn-ea"/>
          <a:cs typeface="+mn-cs"/>
        </a:defRPr>
      </a:lvl6pPr>
      <a:lvl7pPr marL="3063101" indent="-207910" algn="l" defTabSz="457085" rtl="0" fontAlgn="base" hangingPunct="0">
        <a:lnSpc>
          <a:spcPct val="95000"/>
        </a:lnSpc>
        <a:spcBef>
          <a:spcPct val="0"/>
        </a:spcBef>
        <a:spcAft>
          <a:spcPts val="288"/>
        </a:spcAft>
        <a:buClr>
          <a:srgbClr val="FFFFFF"/>
        </a:buClr>
        <a:buSzPct val="45000"/>
        <a:buFont typeface="StarSymbol" charset="0"/>
        <a:buChar char="●"/>
        <a:defRPr sz="2000">
          <a:solidFill>
            <a:srgbClr val="FFFFFF"/>
          </a:solidFill>
          <a:latin typeface="+mn-lt"/>
          <a:ea typeface="+mn-ea"/>
          <a:cs typeface="+mn-cs"/>
        </a:defRPr>
      </a:lvl7pPr>
      <a:lvl8pPr marL="3520185" indent="-207910" algn="l" defTabSz="457085" rtl="0" fontAlgn="base" hangingPunct="0">
        <a:lnSpc>
          <a:spcPct val="95000"/>
        </a:lnSpc>
        <a:spcBef>
          <a:spcPct val="0"/>
        </a:spcBef>
        <a:spcAft>
          <a:spcPts val="288"/>
        </a:spcAft>
        <a:buClr>
          <a:srgbClr val="FFFFFF"/>
        </a:buClr>
        <a:buSzPct val="45000"/>
        <a:buFont typeface="StarSymbol" charset="0"/>
        <a:buChar char="●"/>
        <a:defRPr sz="2000">
          <a:solidFill>
            <a:srgbClr val="FFFFFF"/>
          </a:solidFill>
          <a:latin typeface="+mn-lt"/>
          <a:ea typeface="+mn-ea"/>
          <a:cs typeface="+mn-cs"/>
        </a:defRPr>
      </a:lvl8pPr>
      <a:lvl9pPr marL="3977270" indent="-207910" algn="l" defTabSz="457085" rtl="0" fontAlgn="base" hangingPunct="0">
        <a:lnSpc>
          <a:spcPct val="95000"/>
        </a:lnSpc>
        <a:spcBef>
          <a:spcPct val="0"/>
        </a:spcBef>
        <a:spcAft>
          <a:spcPts val="288"/>
        </a:spcAft>
        <a:buClr>
          <a:srgbClr val="FFFFFF"/>
        </a:buClr>
        <a:buSzPct val="45000"/>
        <a:buFont typeface="StarSymbol" charset="0"/>
        <a:buChar char="●"/>
        <a:defRPr sz="2000">
          <a:solidFill>
            <a:srgbClr val="FFFFFF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5" algn="l" defTabSz="4570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69" algn="l" defTabSz="4570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4" algn="l" defTabSz="4570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38" algn="l" defTabSz="4570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3" algn="l" defTabSz="4570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07" algn="l" defTabSz="4570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93" algn="l" defTabSz="4570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76" algn="l" defTabSz="45708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12.emf"/><Relationship Id="rId6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12.emf"/><Relationship Id="rId6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6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7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0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1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5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7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4.png"/><Relationship Id="rId8" Type="http://schemas.openxmlformats.org/officeDocument/2006/relationships/image" Target="../media/image7.png"/><Relationship Id="rId9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8333" y="657224"/>
            <a:ext cx="9220200" cy="1620839"/>
          </a:xfrm>
        </p:spPr>
        <p:txBody>
          <a:bodyPr/>
          <a:lstStyle/>
          <a:p>
            <a:r>
              <a:rPr lang="en-US" dirty="0" smtClean="0"/>
              <a:t>Never Been KIST: Tor’s Congestion Management Blossoms with Kernel-Informed Socket Transport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2731" y="3095625"/>
            <a:ext cx="7053263" cy="1371600"/>
          </a:xfrm>
        </p:spPr>
        <p:txBody>
          <a:bodyPr/>
          <a:lstStyle/>
          <a:p>
            <a:r>
              <a:rPr lang="en-US" i="1" dirty="0" smtClean="0">
                <a:solidFill>
                  <a:srgbClr val="FFFF00"/>
                </a:solidFill>
              </a:rPr>
              <a:t>23</a:t>
            </a:r>
            <a:r>
              <a:rPr lang="en-US" i="1" baseline="30000" dirty="0" smtClean="0">
                <a:solidFill>
                  <a:srgbClr val="FFFF00"/>
                </a:solidFill>
              </a:rPr>
              <a:t>rd</a:t>
            </a:r>
            <a:r>
              <a:rPr lang="en-US" i="1" dirty="0" smtClean="0">
                <a:solidFill>
                  <a:srgbClr val="FFFF00"/>
                </a:solidFill>
              </a:rPr>
              <a:t> USENIX Security Symposium</a:t>
            </a:r>
          </a:p>
          <a:p>
            <a:r>
              <a:rPr lang="en-US" i="1" dirty="0" smtClean="0">
                <a:solidFill>
                  <a:srgbClr val="FFFF00"/>
                </a:solidFill>
              </a:rPr>
              <a:t>August 20</a:t>
            </a:r>
            <a:r>
              <a:rPr lang="en-US" i="1" baseline="30000" dirty="0" smtClean="0">
                <a:solidFill>
                  <a:srgbClr val="FFFF00"/>
                </a:solidFill>
              </a:rPr>
              <a:t>th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i="1" dirty="0" smtClean="0">
                <a:solidFill>
                  <a:srgbClr val="FFFF00"/>
                </a:solidFill>
              </a:rPr>
              <a:t>2014</a:t>
            </a:r>
          </a:p>
        </p:txBody>
      </p:sp>
      <p:sp>
        <p:nvSpPr>
          <p:cNvPr id="5" name="Rectangle 4"/>
          <p:cNvSpPr/>
          <p:nvPr/>
        </p:nvSpPr>
        <p:spPr>
          <a:xfrm>
            <a:off x="1075531" y="4658878"/>
            <a:ext cx="8305800" cy="2246747"/>
          </a:xfrm>
          <a:prstGeom prst="rect">
            <a:avLst/>
          </a:prstGeom>
        </p:spPr>
        <p:txBody>
          <a:bodyPr wrap="square" lIns="91416" tIns="45709" rIns="91416" bIns="45709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+mn-lt"/>
              </a:rPr>
              <a:t>Rob </a:t>
            </a:r>
            <a:r>
              <a:rPr lang="en-US" sz="2800" dirty="0" smtClean="0">
                <a:solidFill>
                  <a:srgbClr val="FFFF00"/>
                </a:solidFill>
                <a:latin typeface="+mn-lt"/>
              </a:rPr>
              <a:t>Jansen</a:t>
            </a:r>
            <a:r>
              <a:rPr lang="en-US" sz="2800" dirty="0" smtClean="0">
                <a:latin typeface="+mn-lt"/>
              </a:rPr>
              <a:t>	US Naval Research Laboratory</a:t>
            </a:r>
            <a:endParaRPr lang="en-US" sz="2800" dirty="0">
              <a:latin typeface="+mn-lt"/>
            </a:endParaRPr>
          </a:p>
          <a:p>
            <a:r>
              <a:rPr lang="en-US" sz="2800" dirty="0" smtClean="0">
                <a:latin typeface="+mn-lt"/>
              </a:rPr>
              <a:t>John Geddes	University of Minnesota</a:t>
            </a:r>
          </a:p>
          <a:p>
            <a:r>
              <a:rPr lang="en-US" sz="2800" dirty="0" smtClean="0">
                <a:latin typeface="+mn-lt"/>
              </a:rPr>
              <a:t>Chris </a:t>
            </a:r>
            <a:r>
              <a:rPr lang="en-US" sz="2800" dirty="0" err="1" smtClean="0">
                <a:latin typeface="+mn-lt"/>
              </a:rPr>
              <a:t>Wacek</a:t>
            </a:r>
            <a:r>
              <a:rPr lang="en-US" sz="2800" dirty="0" smtClean="0">
                <a:latin typeface="+mn-lt"/>
              </a:rPr>
              <a:t>	Georgetown University</a:t>
            </a:r>
          </a:p>
          <a:p>
            <a:r>
              <a:rPr lang="en-US" sz="2800" dirty="0" smtClean="0">
                <a:latin typeface="+mn-lt"/>
              </a:rPr>
              <a:t>Micah </a:t>
            </a:r>
            <a:r>
              <a:rPr lang="en-US" sz="2800" dirty="0" err="1" smtClean="0">
                <a:latin typeface="+mn-lt"/>
              </a:rPr>
              <a:t>Sherr</a:t>
            </a:r>
            <a:r>
              <a:rPr lang="en-US" sz="2800" dirty="0" smtClean="0">
                <a:latin typeface="+mn-lt"/>
              </a:rPr>
              <a:t>	Georgetown University</a:t>
            </a:r>
          </a:p>
          <a:p>
            <a:r>
              <a:rPr lang="en-US" sz="2800" dirty="0" smtClean="0">
                <a:latin typeface="+mn-lt"/>
              </a:rPr>
              <a:t>Paul </a:t>
            </a:r>
            <a:r>
              <a:rPr lang="en-US" sz="2800" dirty="0" err="1" smtClean="0">
                <a:latin typeface="+mn-lt"/>
              </a:rPr>
              <a:t>Syverson</a:t>
            </a:r>
            <a:r>
              <a:rPr lang="en-US" sz="2800" dirty="0" smtClean="0">
                <a:latin typeface="+mn-lt"/>
              </a:rPr>
              <a:t>	US Naval Research Laboratory</a:t>
            </a:r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28721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ounded Rectangle 131"/>
          <p:cNvSpPr/>
          <p:nvPr/>
        </p:nvSpPr>
        <p:spPr bwMode="auto">
          <a:xfrm>
            <a:off x="2751932" y="1571628"/>
            <a:ext cx="4572000" cy="4343399"/>
          </a:xfrm>
          <a:prstGeom prst="roundRect">
            <a:avLst/>
          </a:prstGeom>
          <a:solidFill>
            <a:schemeClr val="bg1">
              <a:lumMod val="95000"/>
              <a:alpha val="40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Relay Internals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2159" y="1724025"/>
            <a:ext cx="1905000" cy="46166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Kernel Input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38756" y="1724025"/>
            <a:ext cx="1981200" cy="46166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Kernel Output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980531" y="1724026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Input</a:t>
            </a:r>
            <a:endParaRPr lang="en-US" dirty="0"/>
          </a:p>
        </p:txBody>
      </p:sp>
      <p:sp>
        <p:nvSpPr>
          <p:cNvPr id="3" name="Delay 2"/>
          <p:cNvSpPr/>
          <p:nvPr/>
        </p:nvSpPr>
        <p:spPr bwMode="auto">
          <a:xfrm>
            <a:off x="1695156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3" name="Delay 12"/>
          <p:cNvSpPr/>
          <p:nvPr/>
        </p:nvSpPr>
        <p:spPr bwMode="auto">
          <a:xfrm>
            <a:off x="2980532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6" name="Delay 15"/>
          <p:cNvSpPr/>
          <p:nvPr/>
        </p:nvSpPr>
        <p:spPr bwMode="auto">
          <a:xfrm>
            <a:off x="4961731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7" name="Delay 16"/>
          <p:cNvSpPr/>
          <p:nvPr/>
        </p:nvSpPr>
        <p:spPr bwMode="auto">
          <a:xfrm>
            <a:off x="4961731" y="37814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8" name="Delay 17"/>
          <p:cNvSpPr/>
          <p:nvPr/>
        </p:nvSpPr>
        <p:spPr bwMode="auto">
          <a:xfrm>
            <a:off x="6419556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9" name="Delay 18"/>
          <p:cNvSpPr/>
          <p:nvPr/>
        </p:nvSpPr>
        <p:spPr bwMode="auto">
          <a:xfrm>
            <a:off x="7638756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" name="Summing Junction 3"/>
          <p:cNvSpPr/>
          <p:nvPr/>
        </p:nvSpPr>
        <p:spPr bwMode="auto">
          <a:xfrm>
            <a:off x="6038556" y="3248025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" name="Or 4"/>
          <p:cNvSpPr/>
          <p:nvPr/>
        </p:nvSpPr>
        <p:spPr bwMode="auto">
          <a:xfrm>
            <a:off x="4123534" y="3248025"/>
            <a:ext cx="381000" cy="381000"/>
          </a:xfrm>
          <a:prstGeom prst="flowChartOr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8" name="Or 27"/>
          <p:cNvSpPr/>
          <p:nvPr/>
        </p:nvSpPr>
        <p:spPr bwMode="auto">
          <a:xfrm>
            <a:off x="999331" y="4086228"/>
            <a:ext cx="381000" cy="381000"/>
          </a:xfrm>
          <a:prstGeom prst="flowChartOr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9" name="Summing Junction 28"/>
          <p:cNvSpPr/>
          <p:nvPr/>
        </p:nvSpPr>
        <p:spPr bwMode="auto">
          <a:xfrm>
            <a:off x="8847931" y="4086228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0" name="Decision 29"/>
          <p:cNvSpPr/>
          <p:nvPr/>
        </p:nvSpPr>
        <p:spPr bwMode="auto">
          <a:xfrm>
            <a:off x="3666332" y="3248025"/>
            <a:ext cx="457200" cy="381000"/>
          </a:xfrm>
          <a:prstGeom prst="flowChartDecision">
            <a:avLst/>
          </a:prstGeom>
          <a:solidFill>
            <a:srgbClr val="6600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7" name="Delay 36"/>
          <p:cNvSpPr/>
          <p:nvPr/>
        </p:nvSpPr>
        <p:spPr bwMode="auto">
          <a:xfrm>
            <a:off x="1685131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8" name="Delay 37"/>
          <p:cNvSpPr/>
          <p:nvPr/>
        </p:nvSpPr>
        <p:spPr bwMode="auto">
          <a:xfrm>
            <a:off x="2970506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9" name="Delay 38"/>
          <p:cNvSpPr/>
          <p:nvPr/>
        </p:nvSpPr>
        <p:spPr bwMode="auto">
          <a:xfrm>
            <a:off x="4951706" y="43910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0" name="Delay 39"/>
          <p:cNvSpPr/>
          <p:nvPr/>
        </p:nvSpPr>
        <p:spPr bwMode="auto">
          <a:xfrm>
            <a:off x="4951706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1" name="Delay 40"/>
          <p:cNvSpPr/>
          <p:nvPr/>
        </p:nvSpPr>
        <p:spPr bwMode="auto">
          <a:xfrm>
            <a:off x="4951706" y="54578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2" name="Delay 41"/>
          <p:cNvSpPr/>
          <p:nvPr/>
        </p:nvSpPr>
        <p:spPr bwMode="auto">
          <a:xfrm>
            <a:off x="6409531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3" name="Delay 42"/>
          <p:cNvSpPr/>
          <p:nvPr/>
        </p:nvSpPr>
        <p:spPr bwMode="auto">
          <a:xfrm>
            <a:off x="7628731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4" name="Summing Junction 43"/>
          <p:cNvSpPr/>
          <p:nvPr/>
        </p:nvSpPr>
        <p:spPr bwMode="auto">
          <a:xfrm>
            <a:off x="6028531" y="4924427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5" name="Or 44"/>
          <p:cNvSpPr/>
          <p:nvPr/>
        </p:nvSpPr>
        <p:spPr bwMode="auto">
          <a:xfrm>
            <a:off x="4113509" y="4924427"/>
            <a:ext cx="381000" cy="381000"/>
          </a:xfrm>
          <a:prstGeom prst="flowChartOr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6" name="Decision 45"/>
          <p:cNvSpPr/>
          <p:nvPr/>
        </p:nvSpPr>
        <p:spPr bwMode="auto">
          <a:xfrm>
            <a:off x="3656306" y="4924427"/>
            <a:ext cx="457200" cy="381000"/>
          </a:xfrm>
          <a:prstGeom prst="flowChartDecision">
            <a:avLst/>
          </a:prstGeom>
          <a:solidFill>
            <a:srgbClr val="6600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723731" y="1724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Output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362156" y="2105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Circuits</a:t>
            </a:r>
            <a:endParaRPr lang="en-US" dirty="0"/>
          </a:p>
        </p:txBody>
      </p:sp>
      <p:sp>
        <p:nvSpPr>
          <p:cNvPr id="49" name="Delay 48"/>
          <p:cNvSpPr/>
          <p:nvPr/>
        </p:nvSpPr>
        <p:spPr bwMode="auto">
          <a:xfrm>
            <a:off x="4961731" y="27146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1" name="5-Point Star 50"/>
          <p:cNvSpPr/>
          <p:nvPr/>
        </p:nvSpPr>
        <p:spPr bwMode="auto">
          <a:xfrm>
            <a:off x="8390731" y="4010028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2" name="5-Point Star 51"/>
          <p:cNvSpPr/>
          <p:nvPr/>
        </p:nvSpPr>
        <p:spPr bwMode="auto">
          <a:xfrm>
            <a:off x="7095331" y="4010028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3" name="5-Point Star 52"/>
          <p:cNvSpPr/>
          <p:nvPr/>
        </p:nvSpPr>
        <p:spPr bwMode="auto">
          <a:xfrm>
            <a:off x="5647531" y="3171825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4" name="5-Point Star 53"/>
          <p:cNvSpPr/>
          <p:nvPr/>
        </p:nvSpPr>
        <p:spPr bwMode="auto">
          <a:xfrm>
            <a:off x="5647531" y="4848226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5" name="5-Point Star 54"/>
          <p:cNvSpPr/>
          <p:nvPr/>
        </p:nvSpPr>
        <p:spPr bwMode="auto">
          <a:xfrm>
            <a:off x="2523332" y="4010028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cxnSp>
        <p:nvCxnSpPr>
          <p:cNvPr id="57" name="Straight Arrow Connector 56"/>
          <p:cNvCxnSpPr>
            <a:stCxn id="28" idx="0"/>
            <a:endCxn id="3" idx="1"/>
          </p:cNvCxnSpPr>
          <p:nvPr/>
        </p:nvCxnSpPr>
        <p:spPr bwMode="auto">
          <a:xfrm flipV="1">
            <a:off x="1189831" y="3438528"/>
            <a:ext cx="505325" cy="64770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8" name="Straight Arrow Connector 57"/>
          <p:cNvCxnSpPr>
            <a:stCxn id="28" idx="4"/>
            <a:endCxn id="37" idx="1"/>
          </p:cNvCxnSpPr>
          <p:nvPr/>
        </p:nvCxnSpPr>
        <p:spPr bwMode="auto">
          <a:xfrm>
            <a:off x="1189831" y="4467225"/>
            <a:ext cx="495300" cy="64770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3" name="Straight Arrow Connector 62"/>
          <p:cNvCxnSpPr>
            <a:stCxn id="3" idx="3"/>
            <a:endCxn id="13" idx="1"/>
          </p:cNvCxnSpPr>
          <p:nvPr/>
        </p:nvCxnSpPr>
        <p:spPr bwMode="auto">
          <a:xfrm>
            <a:off x="2380960" y="3438525"/>
            <a:ext cx="599574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6" name="Straight Arrow Connector 65"/>
          <p:cNvCxnSpPr>
            <a:stCxn id="37" idx="3"/>
            <a:endCxn id="38" idx="1"/>
          </p:cNvCxnSpPr>
          <p:nvPr/>
        </p:nvCxnSpPr>
        <p:spPr bwMode="auto">
          <a:xfrm>
            <a:off x="2370935" y="5114925"/>
            <a:ext cx="599574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0" name="Straight Arrow Connector 69"/>
          <p:cNvCxnSpPr>
            <a:stCxn id="18" idx="3"/>
            <a:endCxn id="19" idx="1"/>
          </p:cNvCxnSpPr>
          <p:nvPr/>
        </p:nvCxnSpPr>
        <p:spPr bwMode="auto">
          <a:xfrm>
            <a:off x="7105356" y="3438525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Straight Arrow Connector 72"/>
          <p:cNvCxnSpPr>
            <a:stCxn id="42" idx="3"/>
            <a:endCxn id="43" idx="1"/>
          </p:cNvCxnSpPr>
          <p:nvPr/>
        </p:nvCxnSpPr>
        <p:spPr bwMode="auto">
          <a:xfrm>
            <a:off x="7095331" y="5114925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6" name="Straight Arrow Connector 75"/>
          <p:cNvCxnSpPr>
            <a:stCxn id="43" idx="3"/>
            <a:endCxn id="29" idx="3"/>
          </p:cNvCxnSpPr>
          <p:nvPr/>
        </p:nvCxnSpPr>
        <p:spPr bwMode="auto">
          <a:xfrm flipV="1">
            <a:off x="8314531" y="4411429"/>
            <a:ext cx="589196" cy="7034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9" name="Straight Arrow Connector 78"/>
          <p:cNvCxnSpPr>
            <a:stCxn id="19" idx="3"/>
            <a:endCxn id="29" idx="1"/>
          </p:cNvCxnSpPr>
          <p:nvPr/>
        </p:nvCxnSpPr>
        <p:spPr bwMode="auto">
          <a:xfrm>
            <a:off x="8324559" y="3438528"/>
            <a:ext cx="579171" cy="7034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2" name="Straight Arrow Connector 81"/>
          <p:cNvCxnSpPr/>
          <p:nvPr/>
        </p:nvCxnSpPr>
        <p:spPr bwMode="auto">
          <a:xfrm flipV="1">
            <a:off x="9228931" y="4314827"/>
            <a:ext cx="609600" cy="1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1" name="Straight Arrow Connector 90"/>
          <p:cNvCxnSpPr/>
          <p:nvPr/>
        </p:nvCxnSpPr>
        <p:spPr bwMode="auto">
          <a:xfrm flipV="1">
            <a:off x="389734" y="4314827"/>
            <a:ext cx="609600" cy="1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2" name="Straight Arrow Connector 91"/>
          <p:cNvCxnSpPr>
            <a:stCxn id="41" idx="3"/>
            <a:endCxn id="44" idx="3"/>
          </p:cNvCxnSpPr>
          <p:nvPr/>
        </p:nvCxnSpPr>
        <p:spPr bwMode="auto">
          <a:xfrm flipV="1">
            <a:off x="5637509" y="5249629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5" name="Straight Arrow Connector 94"/>
          <p:cNvCxnSpPr>
            <a:stCxn id="40" idx="3"/>
            <a:endCxn id="44" idx="2"/>
          </p:cNvCxnSpPr>
          <p:nvPr/>
        </p:nvCxnSpPr>
        <p:spPr bwMode="auto">
          <a:xfrm>
            <a:off x="5637510" y="5114925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8" name="Straight Arrow Connector 97"/>
          <p:cNvCxnSpPr>
            <a:stCxn id="39" idx="3"/>
            <a:endCxn id="44" idx="1"/>
          </p:cNvCxnSpPr>
          <p:nvPr/>
        </p:nvCxnSpPr>
        <p:spPr bwMode="auto">
          <a:xfrm>
            <a:off x="5637509" y="4581525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1" name="Straight Arrow Connector 100"/>
          <p:cNvCxnSpPr>
            <a:stCxn id="17" idx="3"/>
            <a:endCxn id="4" idx="3"/>
          </p:cNvCxnSpPr>
          <p:nvPr/>
        </p:nvCxnSpPr>
        <p:spPr bwMode="auto">
          <a:xfrm flipV="1">
            <a:off x="5647534" y="3573229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4" name="Straight Arrow Connector 103"/>
          <p:cNvCxnSpPr>
            <a:stCxn id="16" idx="3"/>
            <a:endCxn id="4" idx="2"/>
          </p:cNvCxnSpPr>
          <p:nvPr/>
        </p:nvCxnSpPr>
        <p:spPr bwMode="auto">
          <a:xfrm>
            <a:off x="5647534" y="3438525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7" name="Straight Arrow Connector 106"/>
          <p:cNvCxnSpPr>
            <a:stCxn id="49" idx="3"/>
            <a:endCxn id="4" idx="1"/>
          </p:cNvCxnSpPr>
          <p:nvPr/>
        </p:nvCxnSpPr>
        <p:spPr bwMode="auto">
          <a:xfrm>
            <a:off x="5647534" y="2905125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0" name="Straight Arrow Connector 109"/>
          <p:cNvCxnSpPr>
            <a:stCxn id="5" idx="6"/>
            <a:endCxn id="17" idx="1"/>
          </p:cNvCxnSpPr>
          <p:nvPr/>
        </p:nvCxnSpPr>
        <p:spPr bwMode="auto">
          <a:xfrm>
            <a:off x="4504531" y="3438525"/>
            <a:ext cx="457200" cy="53340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3" name="Straight Arrow Connector 112"/>
          <p:cNvCxnSpPr>
            <a:stCxn id="5" idx="7"/>
            <a:endCxn id="49" idx="1"/>
          </p:cNvCxnSpPr>
          <p:nvPr/>
        </p:nvCxnSpPr>
        <p:spPr bwMode="auto">
          <a:xfrm flipV="1">
            <a:off x="4448735" y="2905125"/>
            <a:ext cx="512996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8" name="Straight Arrow Connector 117"/>
          <p:cNvCxnSpPr>
            <a:stCxn id="5" idx="5"/>
            <a:endCxn id="40" idx="1"/>
          </p:cNvCxnSpPr>
          <p:nvPr/>
        </p:nvCxnSpPr>
        <p:spPr bwMode="auto">
          <a:xfrm>
            <a:off x="4448736" y="3573232"/>
            <a:ext cx="502971" cy="1541695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1" name="Straight Arrow Connector 120"/>
          <p:cNvCxnSpPr>
            <a:stCxn id="45" idx="7"/>
            <a:endCxn id="16" idx="1"/>
          </p:cNvCxnSpPr>
          <p:nvPr/>
        </p:nvCxnSpPr>
        <p:spPr bwMode="auto">
          <a:xfrm flipV="1">
            <a:off x="4438711" y="3438528"/>
            <a:ext cx="523021" cy="1541695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4" name="Straight Arrow Connector 123"/>
          <p:cNvCxnSpPr>
            <a:stCxn id="45" idx="6"/>
            <a:endCxn id="39" idx="1"/>
          </p:cNvCxnSpPr>
          <p:nvPr/>
        </p:nvCxnSpPr>
        <p:spPr bwMode="auto">
          <a:xfrm flipV="1">
            <a:off x="4494506" y="4581525"/>
            <a:ext cx="457200" cy="53340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7" name="Straight Arrow Connector 126"/>
          <p:cNvCxnSpPr>
            <a:stCxn id="45" idx="5"/>
            <a:endCxn id="41" idx="1"/>
          </p:cNvCxnSpPr>
          <p:nvPr/>
        </p:nvCxnSpPr>
        <p:spPr bwMode="auto">
          <a:xfrm>
            <a:off x="4438710" y="5249629"/>
            <a:ext cx="512996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2" name="5-Point Star 61"/>
          <p:cNvSpPr/>
          <p:nvPr/>
        </p:nvSpPr>
        <p:spPr bwMode="auto">
          <a:xfrm>
            <a:off x="2904331" y="6067425"/>
            <a:ext cx="1371600" cy="1219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60" name="Rectangular Callout 59"/>
          <p:cNvSpPr/>
          <p:nvPr/>
        </p:nvSpPr>
        <p:spPr bwMode="auto">
          <a:xfrm>
            <a:off x="4656931" y="6067425"/>
            <a:ext cx="2209800" cy="1295400"/>
          </a:xfrm>
          <a:prstGeom prst="wedgeRectCallout">
            <a:avLst>
              <a:gd name="adj1" fmla="val -79857"/>
              <a:gd name="adj2" fmla="val 9468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/>
              <a:t>Opportunities for </a:t>
            </a:r>
            <a:r>
              <a:rPr lang="en-US" i="1" dirty="0"/>
              <a:t>traffic</a:t>
            </a:r>
            <a:r>
              <a:rPr lang="en-US" dirty="0"/>
              <a:t> </a:t>
            </a:r>
            <a:r>
              <a:rPr lang="en-US" i="1" dirty="0"/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3056911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 smtClean="0">
                <a:solidFill>
                  <a:schemeClr val="bg2"/>
                </a:solidFill>
              </a:rPr>
              <a:t>Background</a:t>
            </a:r>
          </a:p>
          <a:p>
            <a:endParaRPr lang="en-US" dirty="0" smtClean="0">
              <a:solidFill>
                <a:schemeClr val="bg2"/>
              </a:solidFill>
            </a:endParaRPr>
          </a:p>
          <a:p>
            <a:r>
              <a:rPr lang="en-US" dirty="0" smtClean="0"/>
              <a:t>Instrument Tor, measure congestion</a:t>
            </a:r>
          </a:p>
          <a:p>
            <a:endParaRPr lang="en-US" dirty="0" smtClean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bg2"/>
                </a:solidFill>
              </a:rPr>
              <a:t>Analyze causes of congestion</a:t>
            </a:r>
          </a:p>
          <a:p>
            <a:endParaRPr lang="en-US" dirty="0" smtClean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Design and evaluate KIST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Performance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4246000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ounded Rectangle 131"/>
          <p:cNvSpPr/>
          <p:nvPr/>
        </p:nvSpPr>
        <p:spPr bwMode="auto">
          <a:xfrm>
            <a:off x="2751932" y="1571628"/>
            <a:ext cx="4572000" cy="4343399"/>
          </a:xfrm>
          <a:prstGeom prst="roundRect">
            <a:avLst/>
          </a:prstGeom>
          <a:solidFill>
            <a:schemeClr val="bg1">
              <a:lumMod val="95000"/>
              <a:alpha val="40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Tor Congestion - </a:t>
            </a:r>
            <a:r>
              <a:rPr lang="en-US" dirty="0" err="1" smtClean="0"/>
              <a:t>libkqtime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2159" y="1724025"/>
            <a:ext cx="1905000" cy="46166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Kernel Input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38756" y="1724025"/>
            <a:ext cx="1981200" cy="46166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Kernel Output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980531" y="1724026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Input</a:t>
            </a:r>
            <a:endParaRPr lang="en-US" dirty="0"/>
          </a:p>
        </p:txBody>
      </p:sp>
      <p:sp>
        <p:nvSpPr>
          <p:cNvPr id="3" name="Delay 2"/>
          <p:cNvSpPr/>
          <p:nvPr/>
        </p:nvSpPr>
        <p:spPr bwMode="auto">
          <a:xfrm>
            <a:off x="1695156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3" name="Delay 12"/>
          <p:cNvSpPr/>
          <p:nvPr/>
        </p:nvSpPr>
        <p:spPr bwMode="auto">
          <a:xfrm>
            <a:off x="2980532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6" name="Delay 15"/>
          <p:cNvSpPr/>
          <p:nvPr/>
        </p:nvSpPr>
        <p:spPr bwMode="auto">
          <a:xfrm>
            <a:off x="4961731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7" name="Delay 16"/>
          <p:cNvSpPr/>
          <p:nvPr/>
        </p:nvSpPr>
        <p:spPr bwMode="auto">
          <a:xfrm>
            <a:off x="4961731" y="37814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8" name="Delay 17"/>
          <p:cNvSpPr/>
          <p:nvPr/>
        </p:nvSpPr>
        <p:spPr bwMode="auto">
          <a:xfrm>
            <a:off x="6419556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9" name="Delay 18"/>
          <p:cNvSpPr/>
          <p:nvPr/>
        </p:nvSpPr>
        <p:spPr bwMode="auto">
          <a:xfrm>
            <a:off x="7638756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" name="Summing Junction 3"/>
          <p:cNvSpPr/>
          <p:nvPr/>
        </p:nvSpPr>
        <p:spPr bwMode="auto">
          <a:xfrm>
            <a:off x="6038556" y="3248025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" name="Or 4"/>
          <p:cNvSpPr/>
          <p:nvPr/>
        </p:nvSpPr>
        <p:spPr bwMode="auto">
          <a:xfrm>
            <a:off x="4123534" y="3248025"/>
            <a:ext cx="381000" cy="381000"/>
          </a:xfrm>
          <a:prstGeom prst="flowChartOr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8" name="Or 27"/>
          <p:cNvSpPr/>
          <p:nvPr/>
        </p:nvSpPr>
        <p:spPr bwMode="auto">
          <a:xfrm>
            <a:off x="999331" y="4086228"/>
            <a:ext cx="381000" cy="381000"/>
          </a:xfrm>
          <a:prstGeom prst="flowChartOr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9" name="Summing Junction 28"/>
          <p:cNvSpPr/>
          <p:nvPr/>
        </p:nvSpPr>
        <p:spPr bwMode="auto">
          <a:xfrm>
            <a:off x="8847931" y="4086228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0" name="Decision 29"/>
          <p:cNvSpPr/>
          <p:nvPr/>
        </p:nvSpPr>
        <p:spPr bwMode="auto">
          <a:xfrm>
            <a:off x="3666332" y="3248025"/>
            <a:ext cx="457200" cy="381000"/>
          </a:xfrm>
          <a:prstGeom prst="flowChartDecision">
            <a:avLst/>
          </a:prstGeom>
          <a:solidFill>
            <a:srgbClr val="6600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7" name="Delay 36"/>
          <p:cNvSpPr/>
          <p:nvPr/>
        </p:nvSpPr>
        <p:spPr bwMode="auto">
          <a:xfrm>
            <a:off x="1685131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8" name="Delay 37"/>
          <p:cNvSpPr/>
          <p:nvPr/>
        </p:nvSpPr>
        <p:spPr bwMode="auto">
          <a:xfrm>
            <a:off x="2970506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9" name="Delay 38"/>
          <p:cNvSpPr/>
          <p:nvPr/>
        </p:nvSpPr>
        <p:spPr bwMode="auto">
          <a:xfrm>
            <a:off x="4951706" y="43910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0" name="Delay 39"/>
          <p:cNvSpPr/>
          <p:nvPr/>
        </p:nvSpPr>
        <p:spPr bwMode="auto">
          <a:xfrm>
            <a:off x="4951706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1" name="Delay 40"/>
          <p:cNvSpPr/>
          <p:nvPr/>
        </p:nvSpPr>
        <p:spPr bwMode="auto">
          <a:xfrm>
            <a:off x="4951706" y="54578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2" name="Delay 41"/>
          <p:cNvSpPr/>
          <p:nvPr/>
        </p:nvSpPr>
        <p:spPr bwMode="auto">
          <a:xfrm>
            <a:off x="6409531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3" name="Delay 42"/>
          <p:cNvSpPr/>
          <p:nvPr/>
        </p:nvSpPr>
        <p:spPr bwMode="auto">
          <a:xfrm>
            <a:off x="7628731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4" name="Summing Junction 43"/>
          <p:cNvSpPr/>
          <p:nvPr/>
        </p:nvSpPr>
        <p:spPr bwMode="auto">
          <a:xfrm>
            <a:off x="6028531" y="4924427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5" name="Or 44"/>
          <p:cNvSpPr/>
          <p:nvPr/>
        </p:nvSpPr>
        <p:spPr bwMode="auto">
          <a:xfrm>
            <a:off x="4113509" y="4924427"/>
            <a:ext cx="381000" cy="381000"/>
          </a:xfrm>
          <a:prstGeom prst="flowChartOr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6" name="Decision 45"/>
          <p:cNvSpPr/>
          <p:nvPr/>
        </p:nvSpPr>
        <p:spPr bwMode="auto">
          <a:xfrm>
            <a:off x="3656306" y="4924427"/>
            <a:ext cx="457200" cy="381000"/>
          </a:xfrm>
          <a:prstGeom prst="flowChartDecision">
            <a:avLst/>
          </a:prstGeom>
          <a:solidFill>
            <a:srgbClr val="6600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723731" y="1724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Output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362156" y="2105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Circuits</a:t>
            </a:r>
            <a:endParaRPr lang="en-US" dirty="0"/>
          </a:p>
        </p:txBody>
      </p:sp>
      <p:sp>
        <p:nvSpPr>
          <p:cNvPr id="49" name="Delay 48"/>
          <p:cNvSpPr/>
          <p:nvPr/>
        </p:nvSpPr>
        <p:spPr bwMode="auto">
          <a:xfrm>
            <a:off x="4961731" y="27146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1" name="5-Point Star 50"/>
          <p:cNvSpPr/>
          <p:nvPr/>
        </p:nvSpPr>
        <p:spPr bwMode="auto">
          <a:xfrm>
            <a:off x="8390731" y="4010028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2" name="5-Point Star 51"/>
          <p:cNvSpPr/>
          <p:nvPr/>
        </p:nvSpPr>
        <p:spPr bwMode="auto">
          <a:xfrm>
            <a:off x="7095331" y="4010028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3" name="5-Point Star 52"/>
          <p:cNvSpPr/>
          <p:nvPr/>
        </p:nvSpPr>
        <p:spPr bwMode="auto">
          <a:xfrm>
            <a:off x="5647531" y="3171825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4" name="5-Point Star 53"/>
          <p:cNvSpPr/>
          <p:nvPr/>
        </p:nvSpPr>
        <p:spPr bwMode="auto">
          <a:xfrm>
            <a:off x="5647531" y="4848226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5" name="5-Point Star 54"/>
          <p:cNvSpPr/>
          <p:nvPr/>
        </p:nvSpPr>
        <p:spPr bwMode="auto">
          <a:xfrm>
            <a:off x="2523332" y="4010028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cxnSp>
        <p:nvCxnSpPr>
          <p:cNvPr id="57" name="Straight Arrow Connector 56"/>
          <p:cNvCxnSpPr>
            <a:stCxn id="28" idx="0"/>
            <a:endCxn id="3" idx="1"/>
          </p:cNvCxnSpPr>
          <p:nvPr/>
        </p:nvCxnSpPr>
        <p:spPr bwMode="auto">
          <a:xfrm flipV="1">
            <a:off x="1189831" y="3438528"/>
            <a:ext cx="505325" cy="64770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8" name="Straight Arrow Connector 57"/>
          <p:cNvCxnSpPr>
            <a:stCxn id="28" idx="4"/>
            <a:endCxn id="37" idx="1"/>
          </p:cNvCxnSpPr>
          <p:nvPr/>
        </p:nvCxnSpPr>
        <p:spPr bwMode="auto">
          <a:xfrm>
            <a:off x="1189831" y="4467225"/>
            <a:ext cx="495300" cy="64770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3" name="Straight Arrow Connector 62"/>
          <p:cNvCxnSpPr>
            <a:stCxn id="3" idx="3"/>
            <a:endCxn id="13" idx="1"/>
          </p:cNvCxnSpPr>
          <p:nvPr/>
        </p:nvCxnSpPr>
        <p:spPr bwMode="auto">
          <a:xfrm>
            <a:off x="2380960" y="3438525"/>
            <a:ext cx="599574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6" name="Straight Arrow Connector 65"/>
          <p:cNvCxnSpPr>
            <a:stCxn id="37" idx="3"/>
            <a:endCxn id="38" idx="1"/>
          </p:cNvCxnSpPr>
          <p:nvPr/>
        </p:nvCxnSpPr>
        <p:spPr bwMode="auto">
          <a:xfrm>
            <a:off x="2370935" y="5114925"/>
            <a:ext cx="599574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0" name="Straight Arrow Connector 69"/>
          <p:cNvCxnSpPr>
            <a:stCxn id="18" idx="3"/>
            <a:endCxn id="19" idx="1"/>
          </p:cNvCxnSpPr>
          <p:nvPr/>
        </p:nvCxnSpPr>
        <p:spPr bwMode="auto">
          <a:xfrm>
            <a:off x="7105356" y="3438525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Straight Arrow Connector 72"/>
          <p:cNvCxnSpPr>
            <a:stCxn id="42" idx="3"/>
            <a:endCxn id="43" idx="1"/>
          </p:cNvCxnSpPr>
          <p:nvPr/>
        </p:nvCxnSpPr>
        <p:spPr bwMode="auto">
          <a:xfrm>
            <a:off x="7095331" y="5114925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6" name="Straight Arrow Connector 75"/>
          <p:cNvCxnSpPr>
            <a:stCxn id="43" idx="3"/>
            <a:endCxn id="29" idx="3"/>
          </p:cNvCxnSpPr>
          <p:nvPr/>
        </p:nvCxnSpPr>
        <p:spPr bwMode="auto">
          <a:xfrm flipV="1">
            <a:off x="8314531" y="4411429"/>
            <a:ext cx="589196" cy="7034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9" name="Straight Arrow Connector 78"/>
          <p:cNvCxnSpPr>
            <a:stCxn id="19" idx="3"/>
            <a:endCxn id="29" idx="1"/>
          </p:cNvCxnSpPr>
          <p:nvPr/>
        </p:nvCxnSpPr>
        <p:spPr bwMode="auto">
          <a:xfrm>
            <a:off x="8324559" y="3438528"/>
            <a:ext cx="579171" cy="7034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2" name="Straight Arrow Connector 81"/>
          <p:cNvCxnSpPr/>
          <p:nvPr/>
        </p:nvCxnSpPr>
        <p:spPr bwMode="auto">
          <a:xfrm flipV="1">
            <a:off x="9228931" y="4314827"/>
            <a:ext cx="609600" cy="1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1" name="Straight Arrow Connector 90"/>
          <p:cNvCxnSpPr/>
          <p:nvPr/>
        </p:nvCxnSpPr>
        <p:spPr bwMode="auto">
          <a:xfrm flipV="1">
            <a:off x="389734" y="4314827"/>
            <a:ext cx="609600" cy="1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2" name="Straight Arrow Connector 91"/>
          <p:cNvCxnSpPr>
            <a:stCxn id="41" idx="3"/>
            <a:endCxn id="44" idx="3"/>
          </p:cNvCxnSpPr>
          <p:nvPr/>
        </p:nvCxnSpPr>
        <p:spPr bwMode="auto">
          <a:xfrm flipV="1">
            <a:off x="5637509" y="5249629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5" name="Straight Arrow Connector 94"/>
          <p:cNvCxnSpPr>
            <a:stCxn id="40" idx="3"/>
            <a:endCxn id="44" idx="2"/>
          </p:cNvCxnSpPr>
          <p:nvPr/>
        </p:nvCxnSpPr>
        <p:spPr bwMode="auto">
          <a:xfrm>
            <a:off x="5637510" y="5114925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8" name="Straight Arrow Connector 97"/>
          <p:cNvCxnSpPr>
            <a:stCxn id="39" idx="3"/>
            <a:endCxn id="44" idx="1"/>
          </p:cNvCxnSpPr>
          <p:nvPr/>
        </p:nvCxnSpPr>
        <p:spPr bwMode="auto">
          <a:xfrm>
            <a:off x="5637509" y="4581525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1" name="Straight Arrow Connector 100"/>
          <p:cNvCxnSpPr>
            <a:stCxn id="17" idx="3"/>
            <a:endCxn id="4" idx="3"/>
          </p:cNvCxnSpPr>
          <p:nvPr/>
        </p:nvCxnSpPr>
        <p:spPr bwMode="auto">
          <a:xfrm flipV="1">
            <a:off x="5647534" y="3573229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4" name="Straight Arrow Connector 103"/>
          <p:cNvCxnSpPr>
            <a:stCxn id="16" idx="3"/>
            <a:endCxn id="4" idx="2"/>
          </p:cNvCxnSpPr>
          <p:nvPr/>
        </p:nvCxnSpPr>
        <p:spPr bwMode="auto">
          <a:xfrm>
            <a:off x="5647534" y="3438525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7" name="Straight Arrow Connector 106"/>
          <p:cNvCxnSpPr>
            <a:stCxn id="49" idx="3"/>
            <a:endCxn id="4" idx="1"/>
          </p:cNvCxnSpPr>
          <p:nvPr/>
        </p:nvCxnSpPr>
        <p:spPr bwMode="auto">
          <a:xfrm>
            <a:off x="5647534" y="2905125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0" name="Straight Arrow Connector 109"/>
          <p:cNvCxnSpPr>
            <a:stCxn id="5" idx="6"/>
            <a:endCxn id="17" idx="1"/>
          </p:cNvCxnSpPr>
          <p:nvPr/>
        </p:nvCxnSpPr>
        <p:spPr bwMode="auto">
          <a:xfrm>
            <a:off x="4504531" y="3438525"/>
            <a:ext cx="457200" cy="53340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3" name="Straight Arrow Connector 112"/>
          <p:cNvCxnSpPr>
            <a:stCxn id="5" idx="7"/>
            <a:endCxn id="49" idx="1"/>
          </p:cNvCxnSpPr>
          <p:nvPr/>
        </p:nvCxnSpPr>
        <p:spPr bwMode="auto">
          <a:xfrm flipV="1">
            <a:off x="4448735" y="2905125"/>
            <a:ext cx="512996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8" name="Straight Arrow Connector 117"/>
          <p:cNvCxnSpPr>
            <a:stCxn id="5" idx="5"/>
            <a:endCxn id="40" idx="1"/>
          </p:cNvCxnSpPr>
          <p:nvPr/>
        </p:nvCxnSpPr>
        <p:spPr bwMode="auto">
          <a:xfrm>
            <a:off x="4448736" y="3573232"/>
            <a:ext cx="502971" cy="1541695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1" name="Straight Arrow Connector 120"/>
          <p:cNvCxnSpPr>
            <a:stCxn id="45" idx="7"/>
            <a:endCxn id="16" idx="1"/>
          </p:cNvCxnSpPr>
          <p:nvPr/>
        </p:nvCxnSpPr>
        <p:spPr bwMode="auto">
          <a:xfrm flipV="1">
            <a:off x="4438711" y="3438528"/>
            <a:ext cx="523021" cy="1541695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4" name="Straight Arrow Connector 123"/>
          <p:cNvCxnSpPr>
            <a:stCxn id="45" idx="6"/>
            <a:endCxn id="39" idx="1"/>
          </p:cNvCxnSpPr>
          <p:nvPr/>
        </p:nvCxnSpPr>
        <p:spPr bwMode="auto">
          <a:xfrm flipV="1">
            <a:off x="4494506" y="4581525"/>
            <a:ext cx="457200" cy="53340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7" name="Straight Arrow Connector 126"/>
          <p:cNvCxnSpPr>
            <a:stCxn id="45" idx="5"/>
            <a:endCxn id="41" idx="1"/>
          </p:cNvCxnSpPr>
          <p:nvPr/>
        </p:nvCxnSpPr>
        <p:spPr bwMode="auto">
          <a:xfrm>
            <a:off x="4438710" y="5249629"/>
            <a:ext cx="512996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869080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ounded Rectangle 131"/>
          <p:cNvSpPr/>
          <p:nvPr/>
        </p:nvSpPr>
        <p:spPr bwMode="auto">
          <a:xfrm>
            <a:off x="2751932" y="1571628"/>
            <a:ext cx="4572000" cy="4343399"/>
          </a:xfrm>
          <a:prstGeom prst="roundRect">
            <a:avLst/>
          </a:prstGeom>
          <a:solidFill>
            <a:schemeClr val="bg1">
              <a:lumMod val="95000"/>
              <a:alpha val="40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Tor Congestion - </a:t>
            </a:r>
            <a:r>
              <a:rPr lang="en-US" dirty="0" err="1"/>
              <a:t>libkqtime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2159" y="1724025"/>
            <a:ext cx="1905000" cy="46166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Kernel Input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38756" y="1724025"/>
            <a:ext cx="1981200" cy="46166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Kernel Output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980531" y="1724026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Input</a:t>
            </a:r>
            <a:endParaRPr lang="en-US" dirty="0"/>
          </a:p>
        </p:txBody>
      </p:sp>
      <p:sp>
        <p:nvSpPr>
          <p:cNvPr id="3" name="Delay 2"/>
          <p:cNvSpPr/>
          <p:nvPr/>
        </p:nvSpPr>
        <p:spPr bwMode="auto">
          <a:xfrm>
            <a:off x="1695156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3" name="Delay 12"/>
          <p:cNvSpPr/>
          <p:nvPr/>
        </p:nvSpPr>
        <p:spPr bwMode="auto">
          <a:xfrm>
            <a:off x="2980532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6" name="Delay 15"/>
          <p:cNvSpPr/>
          <p:nvPr/>
        </p:nvSpPr>
        <p:spPr bwMode="auto">
          <a:xfrm>
            <a:off x="4961731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7" name="Delay 16"/>
          <p:cNvSpPr/>
          <p:nvPr/>
        </p:nvSpPr>
        <p:spPr bwMode="auto">
          <a:xfrm>
            <a:off x="4961731" y="37814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8" name="Delay 17"/>
          <p:cNvSpPr/>
          <p:nvPr/>
        </p:nvSpPr>
        <p:spPr bwMode="auto">
          <a:xfrm>
            <a:off x="6419556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9" name="Delay 18"/>
          <p:cNvSpPr/>
          <p:nvPr/>
        </p:nvSpPr>
        <p:spPr bwMode="auto">
          <a:xfrm>
            <a:off x="7638756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" name="Summing Junction 3"/>
          <p:cNvSpPr/>
          <p:nvPr/>
        </p:nvSpPr>
        <p:spPr bwMode="auto">
          <a:xfrm>
            <a:off x="6038556" y="3248025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" name="Or 4"/>
          <p:cNvSpPr/>
          <p:nvPr/>
        </p:nvSpPr>
        <p:spPr bwMode="auto">
          <a:xfrm>
            <a:off x="4123534" y="3248025"/>
            <a:ext cx="381000" cy="381000"/>
          </a:xfrm>
          <a:prstGeom prst="flowChartOr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8" name="Or 27"/>
          <p:cNvSpPr/>
          <p:nvPr/>
        </p:nvSpPr>
        <p:spPr bwMode="auto">
          <a:xfrm>
            <a:off x="999331" y="4086228"/>
            <a:ext cx="381000" cy="381000"/>
          </a:xfrm>
          <a:prstGeom prst="flowChartOr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9" name="Summing Junction 28"/>
          <p:cNvSpPr/>
          <p:nvPr/>
        </p:nvSpPr>
        <p:spPr bwMode="auto">
          <a:xfrm>
            <a:off x="8847931" y="4086228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0" name="Decision 29"/>
          <p:cNvSpPr/>
          <p:nvPr/>
        </p:nvSpPr>
        <p:spPr bwMode="auto">
          <a:xfrm>
            <a:off x="3666332" y="3248025"/>
            <a:ext cx="457200" cy="381000"/>
          </a:xfrm>
          <a:prstGeom prst="flowChartDecision">
            <a:avLst/>
          </a:prstGeom>
          <a:solidFill>
            <a:srgbClr val="6600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7" name="Delay 36"/>
          <p:cNvSpPr/>
          <p:nvPr/>
        </p:nvSpPr>
        <p:spPr bwMode="auto">
          <a:xfrm>
            <a:off x="1685131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8" name="Delay 37"/>
          <p:cNvSpPr/>
          <p:nvPr/>
        </p:nvSpPr>
        <p:spPr bwMode="auto">
          <a:xfrm>
            <a:off x="2970506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9" name="Delay 38"/>
          <p:cNvSpPr/>
          <p:nvPr/>
        </p:nvSpPr>
        <p:spPr bwMode="auto">
          <a:xfrm>
            <a:off x="4951706" y="43910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0" name="Delay 39"/>
          <p:cNvSpPr/>
          <p:nvPr/>
        </p:nvSpPr>
        <p:spPr bwMode="auto">
          <a:xfrm>
            <a:off x="4951706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1" name="Delay 40"/>
          <p:cNvSpPr/>
          <p:nvPr/>
        </p:nvSpPr>
        <p:spPr bwMode="auto">
          <a:xfrm>
            <a:off x="4951706" y="54578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2" name="Delay 41"/>
          <p:cNvSpPr/>
          <p:nvPr/>
        </p:nvSpPr>
        <p:spPr bwMode="auto">
          <a:xfrm>
            <a:off x="6409531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3" name="Delay 42"/>
          <p:cNvSpPr/>
          <p:nvPr/>
        </p:nvSpPr>
        <p:spPr bwMode="auto">
          <a:xfrm>
            <a:off x="7628731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4" name="Summing Junction 43"/>
          <p:cNvSpPr/>
          <p:nvPr/>
        </p:nvSpPr>
        <p:spPr bwMode="auto">
          <a:xfrm>
            <a:off x="6028531" y="4924427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5" name="Or 44"/>
          <p:cNvSpPr/>
          <p:nvPr/>
        </p:nvSpPr>
        <p:spPr bwMode="auto">
          <a:xfrm>
            <a:off x="4113509" y="4924427"/>
            <a:ext cx="381000" cy="381000"/>
          </a:xfrm>
          <a:prstGeom prst="flowChartOr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6" name="Decision 45"/>
          <p:cNvSpPr/>
          <p:nvPr/>
        </p:nvSpPr>
        <p:spPr bwMode="auto">
          <a:xfrm>
            <a:off x="3656306" y="4924427"/>
            <a:ext cx="457200" cy="381000"/>
          </a:xfrm>
          <a:prstGeom prst="flowChartDecision">
            <a:avLst/>
          </a:prstGeom>
          <a:solidFill>
            <a:srgbClr val="6600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723731" y="1724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Output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362156" y="2105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Circuits</a:t>
            </a:r>
            <a:endParaRPr lang="en-US" dirty="0"/>
          </a:p>
        </p:txBody>
      </p:sp>
      <p:sp>
        <p:nvSpPr>
          <p:cNvPr id="49" name="Delay 48"/>
          <p:cNvSpPr/>
          <p:nvPr/>
        </p:nvSpPr>
        <p:spPr bwMode="auto">
          <a:xfrm>
            <a:off x="4961731" y="27146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1" name="5-Point Star 50"/>
          <p:cNvSpPr/>
          <p:nvPr/>
        </p:nvSpPr>
        <p:spPr bwMode="auto">
          <a:xfrm>
            <a:off x="8390731" y="4010028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2" name="5-Point Star 51"/>
          <p:cNvSpPr/>
          <p:nvPr/>
        </p:nvSpPr>
        <p:spPr bwMode="auto">
          <a:xfrm>
            <a:off x="7095331" y="4010028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3" name="5-Point Star 52"/>
          <p:cNvSpPr/>
          <p:nvPr/>
        </p:nvSpPr>
        <p:spPr bwMode="auto">
          <a:xfrm>
            <a:off x="5647531" y="3171825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4" name="5-Point Star 53"/>
          <p:cNvSpPr/>
          <p:nvPr/>
        </p:nvSpPr>
        <p:spPr bwMode="auto">
          <a:xfrm>
            <a:off x="5647531" y="4848226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5" name="5-Point Star 54"/>
          <p:cNvSpPr/>
          <p:nvPr/>
        </p:nvSpPr>
        <p:spPr bwMode="auto">
          <a:xfrm>
            <a:off x="2523332" y="4010028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cxnSp>
        <p:nvCxnSpPr>
          <p:cNvPr id="57" name="Straight Arrow Connector 56"/>
          <p:cNvCxnSpPr>
            <a:stCxn id="28" idx="0"/>
            <a:endCxn id="3" idx="1"/>
          </p:cNvCxnSpPr>
          <p:nvPr/>
        </p:nvCxnSpPr>
        <p:spPr bwMode="auto">
          <a:xfrm flipV="1">
            <a:off x="1189831" y="3438528"/>
            <a:ext cx="505325" cy="64770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8" name="Straight Arrow Connector 57"/>
          <p:cNvCxnSpPr>
            <a:stCxn id="28" idx="4"/>
            <a:endCxn id="37" idx="1"/>
          </p:cNvCxnSpPr>
          <p:nvPr/>
        </p:nvCxnSpPr>
        <p:spPr bwMode="auto">
          <a:xfrm>
            <a:off x="1189831" y="4467225"/>
            <a:ext cx="495300" cy="64770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3" name="Straight Arrow Connector 62"/>
          <p:cNvCxnSpPr>
            <a:stCxn id="3" idx="3"/>
            <a:endCxn id="13" idx="1"/>
          </p:cNvCxnSpPr>
          <p:nvPr/>
        </p:nvCxnSpPr>
        <p:spPr bwMode="auto">
          <a:xfrm>
            <a:off x="2380960" y="3438525"/>
            <a:ext cx="599574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6" name="Straight Arrow Connector 65"/>
          <p:cNvCxnSpPr>
            <a:stCxn id="37" idx="3"/>
            <a:endCxn id="38" idx="1"/>
          </p:cNvCxnSpPr>
          <p:nvPr/>
        </p:nvCxnSpPr>
        <p:spPr bwMode="auto">
          <a:xfrm>
            <a:off x="2370935" y="5114925"/>
            <a:ext cx="599574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0" name="Straight Arrow Connector 69"/>
          <p:cNvCxnSpPr>
            <a:stCxn id="18" idx="3"/>
            <a:endCxn id="19" idx="1"/>
          </p:cNvCxnSpPr>
          <p:nvPr/>
        </p:nvCxnSpPr>
        <p:spPr bwMode="auto">
          <a:xfrm>
            <a:off x="7105356" y="3438525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Straight Arrow Connector 72"/>
          <p:cNvCxnSpPr>
            <a:stCxn id="42" idx="3"/>
            <a:endCxn id="43" idx="1"/>
          </p:cNvCxnSpPr>
          <p:nvPr/>
        </p:nvCxnSpPr>
        <p:spPr bwMode="auto">
          <a:xfrm>
            <a:off x="7095331" y="5114925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6" name="Straight Arrow Connector 75"/>
          <p:cNvCxnSpPr>
            <a:stCxn id="43" idx="3"/>
            <a:endCxn id="29" idx="3"/>
          </p:cNvCxnSpPr>
          <p:nvPr/>
        </p:nvCxnSpPr>
        <p:spPr bwMode="auto">
          <a:xfrm flipV="1">
            <a:off x="8314531" y="4411429"/>
            <a:ext cx="589196" cy="7034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9" name="Straight Arrow Connector 78"/>
          <p:cNvCxnSpPr>
            <a:stCxn id="19" idx="3"/>
            <a:endCxn id="29" idx="1"/>
          </p:cNvCxnSpPr>
          <p:nvPr/>
        </p:nvCxnSpPr>
        <p:spPr bwMode="auto">
          <a:xfrm>
            <a:off x="8324559" y="3438528"/>
            <a:ext cx="579171" cy="7034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2" name="Straight Arrow Connector 81"/>
          <p:cNvCxnSpPr/>
          <p:nvPr/>
        </p:nvCxnSpPr>
        <p:spPr bwMode="auto">
          <a:xfrm flipV="1">
            <a:off x="9228931" y="4314827"/>
            <a:ext cx="609600" cy="1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1" name="Straight Arrow Connector 90"/>
          <p:cNvCxnSpPr/>
          <p:nvPr/>
        </p:nvCxnSpPr>
        <p:spPr bwMode="auto">
          <a:xfrm flipV="1">
            <a:off x="389734" y="4314827"/>
            <a:ext cx="609600" cy="1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2" name="Straight Arrow Connector 91"/>
          <p:cNvCxnSpPr>
            <a:stCxn id="41" idx="3"/>
            <a:endCxn id="44" idx="3"/>
          </p:cNvCxnSpPr>
          <p:nvPr/>
        </p:nvCxnSpPr>
        <p:spPr bwMode="auto">
          <a:xfrm flipV="1">
            <a:off x="5637509" y="5249629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5" name="Straight Arrow Connector 94"/>
          <p:cNvCxnSpPr>
            <a:stCxn id="40" idx="3"/>
            <a:endCxn id="44" idx="2"/>
          </p:cNvCxnSpPr>
          <p:nvPr/>
        </p:nvCxnSpPr>
        <p:spPr bwMode="auto">
          <a:xfrm>
            <a:off x="5637510" y="5114925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8" name="Straight Arrow Connector 97"/>
          <p:cNvCxnSpPr>
            <a:stCxn id="39" idx="3"/>
            <a:endCxn id="44" idx="1"/>
          </p:cNvCxnSpPr>
          <p:nvPr/>
        </p:nvCxnSpPr>
        <p:spPr bwMode="auto">
          <a:xfrm>
            <a:off x="5637509" y="4581525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1" name="Straight Arrow Connector 100"/>
          <p:cNvCxnSpPr>
            <a:stCxn id="17" idx="3"/>
            <a:endCxn id="4" idx="3"/>
          </p:cNvCxnSpPr>
          <p:nvPr/>
        </p:nvCxnSpPr>
        <p:spPr bwMode="auto">
          <a:xfrm flipV="1">
            <a:off x="5647534" y="3573229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4" name="Straight Arrow Connector 103"/>
          <p:cNvCxnSpPr>
            <a:stCxn id="16" idx="3"/>
            <a:endCxn id="4" idx="2"/>
          </p:cNvCxnSpPr>
          <p:nvPr/>
        </p:nvCxnSpPr>
        <p:spPr bwMode="auto">
          <a:xfrm>
            <a:off x="5647534" y="3438525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7" name="Straight Arrow Connector 106"/>
          <p:cNvCxnSpPr>
            <a:stCxn id="49" idx="3"/>
            <a:endCxn id="4" idx="1"/>
          </p:cNvCxnSpPr>
          <p:nvPr/>
        </p:nvCxnSpPr>
        <p:spPr bwMode="auto">
          <a:xfrm>
            <a:off x="5647534" y="2905125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0" name="Straight Arrow Connector 109"/>
          <p:cNvCxnSpPr>
            <a:stCxn id="5" idx="6"/>
            <a:endCxn id="17" idx="1"/>
          </p:cNvCxnSpPr>
          <p:nvPr/>
        </p:nvCxnSpPr>
        <p:spPr bwMode="auto">
          <a:xfrm>
            <a:off x="4504531" y="3438525"/>
            <a:ext cx="457200" cy="53340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3" name="Straight Arrow Connector 112"/>
          <p:cNvCxnSpPr>
            <a:stCxn id="5" idx="7"/>
            <a:endCxn id="49" idx="1"/>
          </p:cNvCxnSpPr>
          <p:nvPr/>
        </p:nvCxnSpPr>
        <p:spPr bwMode="auto">
          <a:xfrm flipV="1">
            <a:off x="4448735" y="2905125"/>
            <a:ext cx="512996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8" name="Straight Arrow Connector 117"/>
          <p:cNvCxnSpPr>
            <a:stCxn id="5" idx="5"/>
            <a:endCxn id="40" idx="1"/>
          </p:cNvCxnSpPr>
          <p:nvPr/>
        </p:nvCxnSpPr>
        <p:spPr bwMode="auto">
          <a:xfrm>
            <a:off x="4448736" y="3573232"/>
            <a:ext cx="502971" cy="1541695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1" name="Straight Arrow Connector 120"/>
          <p:cNvCxnSpPr>
            <a:stCxn id="45" idx="7"/>
            <a:endCxn id="16" idx="1"/>
          </p:cNvCxnSpPr>
          <p:nvPr/>
        </p:nvCxnSpPr>
        <p:spPr bwMode="auto">
          <a:xfrm flipV="1">
            <a:off x="4438711" y="3438528"/>
            <a:ext cx="523021" cy="1541695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4" name="Straight Arrow Connector 123"/>
          <p:cNvCxnSpPr>
            <a:stCxn id="45" idx="6"/>
            <a:endCxn id="39" idx="1"/>
          </p:cNvCxnSpPr>
          <p:nvPr/>
        </p:nvCxnSpPr>
        <p:spPr bwMode="auto">
          <a:xfrm flipV="1">
            <a:off x="4494506" y="4581525"/>
            <a:ext cx="457200" cy="53340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7" name="Straight Arrow Connector 126"/>
          <p:cNvCxnSpPr>
            <a:stCxn id="45" idx="5"/>
            <a:endCxn id="41" idx="1"/>
          </p:cNvCxnSpPr>
          <p:nvPr/>
        </p:nvCxnSpPr>
        <p:spPr bwMode="auto">
          <a:xfrm>
            <a:off x="4438710" y="5249629"/>
            <a:ext cx="512996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4" name="Rectangular Callout 63"/>
          <p:cNvSpPr/>
          <p:nvPr/>
        </p:nvSpPr>
        <p:spPr bwMode="auto">
          <a:xfrm>
            <a:off x="313531" y="5991227"/>
            <a:ext cx="838200" cy="742793"/>
          </a:xfrm>
          <a:prstGeom prst="wedgeRectCallout">
            <a:avLst>
              <a:gd name="adj1" fmla="val -21454"/>
              <a:gd name="adj2" fmla="val -256549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sz="3200" dirty="0">
                <a:solidFill>
                  <a:srgbClr val="FFFF00"/>
                </a:solidFill>
              </a:rPr>
              <a:t>tag</a:t>
            </a:r>
          </a:p>
        </p:txBody>
      </p:sp>
      <p:sp>
        <p:nvSpPr>
          <p:cNvPr id="65" name="Rectangular Callout 64"/>
          <p:cNvSpPr/>
          <p:nvPr/>
        </p:nvSpPr>
        <p:spPr bwMode="auto">
          <a:xfrm>
            <a:off x="2066131" y="5991225"/>
            <a:ext cx="1219200" cy="762000"/>
          </a:xfrm>
          <a:prstGeom prst="wedgeRectCallout">
            <a:avLst>
              <a:gd name="adj1" fmla="val -7379"/>
              <a:gd name="adj2" fmla="val -143121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sz="3200" dirty="0">
                <a:solidFill>
                  <a:srgbClr val="FFFF00"/>
                </a:solidFill>
              </a:rPr>
              <a:t>match</a:t>
            </a:r>
          </a:p>
        </p:txBody>
      </p:sp>
      <p:sp>
        <p:nvSpPr>
          <p:cNvPr id="67" name="Rectangular Callout 66"/>
          <p:cNvSpPr/>
          <p:nvPr/>
        </p:nvSpPr>
        <p:spPr bwMode="auto">
          <a:xfrm>
            <a:off x="7171531" y="5991227"/>
            <a:ext cx="838200" cy="742793"/>
          </a:xfrm>
          <a:prstGeom prst="wedgeRectCallout">
            <a:avLst>
              <a:gd name="adj1" fmla="val -21454"/>
              <a:gd name="adj2" fmla="val -146791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sz="3200" dirty="0">
                <a:solidFill>
                  <a:srgbClr val="FFFF00"/>
                </a:solidFill>
              </a:rPr>
              <a:t>tag</a:t>
            </a:r>
          </a:p>
        </p:txBody>
      </p:sp>
      <p:sp>
        <p:nvSpPr>
          <p:cNvPr id="68" name="Rectangular Callout 67"/>
          <p:cNvSpPr/>
          <p:nvPr/>
        </p:nvSpPr>
        <p:spPr bwMode="auto">
          <a:xfrm>
            <a:off x="8619333" y="5991225"/>
            <a:ext cx="1219200" cy="762000"/>
          </a:xfrm>
          <a:prstGeom prst="wedgeRectCallout">
            <a:avLst>
              <a:gd name="adj1" fmla="val 27344"/>
              <a:gd name="adj2" fmla="val -262458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sz="3200" dirty="0">
                <a:solidFill>
                  <a:srgbClr val="FFFF00"/>
                </a:solidFill>
              </a:rPr>
              <a:t>match</a:t>
            </a:r>
          </a:p>
        </p:txBody>
      </p:sp>
    </p:spTree>
    <p:extLst>
      <p:ext uri="{BB962C8B-B14F-4D97-AF65-F5344CB8AC3E}">
        <p14:creationId xmlns:p14="http://schemas.microsoft.com/office/powerpoint/2010/main" val="2812253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ounded Rectangle 131"/>
          <p:cNvSpPr/>
          <p:nvPr/>
        </p:nvSpPr>
        <p:spPr bwMode="auto">
          <a:xfrm>
            <a:off x="2751932" y="1571628"/>
            <a:ext cx="4572000" cy="4343399"/>
          </a:xfrm>
          <a:prstGeom prst="roundRect">
            <a:avLst/>
          </a:prstGeom>
          <a:solidFill>
            <a:schemeClr val="bg1">
              <a:lumMod val="95000"/>
              <a:alpha val="40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Tor Congestion - </a:t>
            </a:r>
            <a:r>
              <a:rPr lang="en-US" dirty="0" err="1"/>
              <a:t>libkqtime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2159" y="1724025"/>
            <a:ext cx="1905000" cy="46166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Kernel Input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38756" y="1724025"/>
            <a:ext cx="1981200" cy="46166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Kernel Output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980531" y="1724026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Input</a:t>
            </a:r>
            <a:endParaRPr lang="en-US" dirty="0"/>
          </a:p>
        </p:txBody>
      </p:sp>
      <p:sp>
        <p:nvSpPr>
          <p:cNvPr id="3" name="Delay 2"/>
          <p:cNvSpPr/>
          <p:nvPr/>
        </p:nvSpPr>
        <p:spPr bwMode="auto">
          <a:xfrm>
            <a:off x="1695156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3" name="Delay 12"/>
          <p:cNvSpPr/>
          <p:nvPr/>
        </p:nvSpPr>
        <p:spPr bwMode="auto">
          <a:xfrm>
            <a:off x="2980532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6" name="Delay 15"/>
          <p:cNvSpPr/>
          <p:nvPr/>
        </p:nvSpPr>
        <p:spPr bwMode="auto">
          <a:xfrm>
            <a:off x="4961731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7" name="Delay 16"/>
          <p:cNvSpPr/>
          <p:nvPr/>
        </p:nvSpPr>
        <p:spPr bwMode="auto">
          <a:xfrm>
            <a:off x="4961731" y="37814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8" name="Delay 17"/>
          <p:cNvSpPr/>
          <p:nvPr/>
        </p:nvSpPr>
        <p:spPr bwMode="auto">
          <a:xfrm>
            <a:off x="6419556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9" name="Delay 18"/>
          <p:cNvSpPr/>
          <p:nvPr/>
        </p:nvSpPr>
        <p:spPr bwMode="auto">
          <a:xfrm>
            <a:off x="7638756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" name="Summing Junction 3"/>
          <p:cNvSpPr/>
          <p:nvPr/>
        </p:nvSpPr>
        <p:spPr bwMode="auto">
          <a:xfrm>
            <a:off x="6038556" y="3248025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" name="Or 4"/>
          <p:cNvSpPr/>
          <p:nvPr/>
        </p:nvSpPr>
        <p:spPr bwMode="auto">
          <a:xfrm>
            <a:off x="4123534" y="3248025"/>
            <a:ext cx="381000" cy="381000"/>
          </a:xfrm>
          <a:prstGeom prst="flowChartOr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8" name="Or 27"/>
          <p:cNvSpPr/>
          <p:nvPr/>
        </p:nvSpPr>
        <p:spPr bwMode="auto">
          <a:xfrm>
            <a:off x="999331" y="4086228"/>
            <a:ext cx="381000" cy="381000"/>
          </a:xfrm>
          <a:prstGeom prst="flowChartOr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9" name="Summing Junction 28"/>
          <p:cNvSpPr/>
          <p:nvPr/>
        </p:nvSpPr>
        <p:spPr bwMode="auto">
          <a:xfrm>
            <a:off x="8847931" y="4086228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0" name="Decision 29"/>
          <p:cNvSpPr/>
          <p:nvPr/>
        </p:nvSpPr>
        <p:spPr bwMode="auto">
          <a:xfrm>
            <a:off x="3666332" y="3248025"/>
            <a:ext cx="457200" cy="381000"/>
          </a:xfrm>
          <a:prstGeom prst="flowChartDecision">
            <a:avLst/>
          </a:prstGeom>
          <a:solidFill>
            <a:srgbClr val="6600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7" name="Delay 36"/>
          <p:cNvSpPr/>
          <p:nvPr/>
        </p:nvSpPr>
        <p:spPr bwMode="auto">
          <a:xfrm>
            <a:off x="1685131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8" name="Delay 37"/>
          <p:cNvSpPr/>
          <p:nvPr/>
        </p:nvSpPr>
        <p:spPr bwMode="auto">
          <a:xfrm>
            <a:off x="2970506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9" name="Delay 38"/>
          <p:cNvSpPr/>
          <p:nvPr/>
        </p:nvSpPr>
        <p:spPr bwMode="auto">
          <a:xfrm>
            <a:off x="4951706" y="43910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0" name="Delay 39"/>
          <p:cNvSpPr/>
          <p:nvPr/>
        </p:nvSpPr>
        <p:spPr bwMode="auto">
          <a:xfrm>
            <a:off x="4951706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1" name="Delay 40"/>
          <p:cNvSpPr/>
          <p:nvPr/>
        </p:nvSpPr>
        <p:spPr bwMode="auto">
          <a:xfrm>
            <a:off x="4951706" y="54578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2" name="Delay 41"/>
          <p:cNvSpPr/>
          <p:nvPr/>
        </p:nvSpPr>
        <p:spPr bwMode="auto">
          <a:xfrm>
            <a:off x="6409531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3" name="Delay 42"/>
          <p:cNvSpPr/>
          <p:nvPr/>
        </p:nvSpPr>
        <p:spPr bwMode="auto">
          <a:xfrm>
            <a:off x="7628731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4" name="Summing Junction 43"/>
          <p:cNvSpPr/>
          <p:nvPr/>
        </p:nvSpPr>
        <p:spPr bwMode="auto">
          <a:xfrm>
            <a:off x="6028531" y="4924427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5" name="Or 44"/>
          <p:cNvSpPr/>
          <p:nvPr/>
        </p:nvSpPr>
        <p:spPr bwMode="auto">
          <a:xfrm>
            <a:off x="4113509" y="4924427"/>
            <a:ext cx="381000" cy="381000"/>
          </a:xfrm>
          <a:prstGeom prst="flowChartOr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6" name="Decision 45"/>
          <p:cNvSpPr/>
          <p:nvPr/>
        </p:nvSpPr>
        <p:spPr bwMode="auto">
          <a:xfrm>
            <a:off x="3656306" y="4924427"/>
            <a:ext cx="457200" cy="381000"/>
          </a:xfrm>
          <a:prstGeom prst="flowChartDecision">
            <a:avLst/>
          </a:prstGeom>
          <a:solidFill>
            <a:srgbClr val="6600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723731" y="1724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Output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362156" y="2105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Circuits</a:t>
            </a:r>
            <a:endParaRPr lang="en-US" dirty="0"/>
          </a:p>
        </p:txBody>
      </p:sp>
      <p:sp>
        <p:nvSpPr>
          <p:cNvPr id="49" name="Delay 48"/>
          <p:cNvSpPr/>
          <p:nvPr/>
        </p:nvSpPr>
        <p:spPr bwMode="auto">
          <a:xfrm>
            <a:off x="4961731" y="27146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1" name="5-Point Star 50"/>
          <p:cNvSpPr/>
          <p:nvPr/>
        </p:nvSpPr>
        <p:spPr bwMode="auto">
          <a:xfrm>
            <a:off x="8390731" y="4010028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2" name="5-Point Star 51"/>
          <p:cNvSpPr/>
          <p:nvPr/>
        </p:nvSpPr>
        <p:spPr bwMode="auto">
          <a:xfrm>
            <a:off x="7095331" y="4010028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3" name="5-Point Star 52"/>
          <p:cNvSpPr/>
          <p:nvPr/>
        </p:nvSpPr>
        <p:spPr bwMode="auto">
          <a:xfrm>
            <a:off x="5647531" y="3171825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4" name="5-Point Star 53"/>
          <p:cNvSpPr/>
          <p:nvPr/>
        </p:nvSpPr>
        <p:spPr bwMode="auto">
          <a:xfrm>
            <a:off x="5647531" y="4848226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5" name="5-Point Star 54"/>
          <p:cNvSpPr/>
          <p:nvPr/>
        </p:nvSpPr>
        <p:spPr bwMode="auto">
          <a:xfrm>
            <a:off x="2523332" y="4010028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cxnSp>
        <p:nvCxnSpPr>
          <p:cNvPr id="57" name="Straight Arrow Connector 56"/>
          <p:cNvCxnSpPr>
            <a:stCxn id="28" idx="0"/>
            <a:endCxn id="3" idx="1"/>
          </p:cNvCxnSpPr>
          <p:nvPr/>
        </p:nvCxnSpPr>
        <p:spPr bwMode="auto">
          <a:xfrm flipV="1">
            <a:off x="1189831" y="3438528"/>
            <a:ext cx="505325" cy="64770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8" name="Straight Arrow Connector 57"/>
          <p:cNvCxnSpPr>
            <a:stCxn id="28" idx="4"/>
            <a:endCxn id="37" idx="1"/>
          </p:cNvCxnSpPr>
          <p:nvPr/>
        </p:nvCxnSpPr>
        <p:spPr bwMode="auto">
          <a:xfrm>
            <a:off x="1189831" y="4467225"/>
            <a:ext cx="495300" cy="64770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3" name="Straight Arrow Connector 62"/>
          <p:cNvCxnSpPr>
            <a:stCxn id="3" idx="3"/>
            <a:endCxn id="13" idx="1"/>
          </p:cNvCxnSpPr>
          <p:nvPr/>
        </p:nvCxnSpPr>
        <p:spPr bwMode="auto">
          <a:xfrm>
            <a:off x="2380960" y="3438525"/>
            <a:ext cx="599574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6" name="Straight Arrow Connector 65"/>
          <p:cNvCxnSpPr>
            <a:stCxn id="37" idx="3"/>
            <a:endCxn id="38" idx="1"/>
          </p:cNvCxnSpPr>
          <p:nvPr/>
        </p:nvCxnSpPr>
        <p:spPr bwMode="auto">
          <a:xfrm>
            <a:off x="2370935" y="5114925"/>
            <a:ext cx="599574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0" name="Straight Arrow Connector 69"/>
          <p:cNvCxnSpPr>
            <a:stCxn id="18" idx="3"/>
            <a:endCxn id="19" idx="1"/>
          </p:cNvCxnSpPr>
          <p:nvPr/>
        </p:nvCxnSpPr>
        <p:spPr bwMode="auto">
          <a:xfrm>
            <a:off x="7105356" y="3438525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Straight Arrow Connector 72"/>
          <p:cNvCxnSpPr>
            <a:stCxn id="42" idx="3"/>
            <a:endCxn id="43" idx="1"/>
          </p:cNvCxnSpPr>
          <p:nvPr/>
        </p:nvCxnSpPr>
        <p:spPr bwMode="auto">
          <a:xfrm>
            <a:off x="7095331" y="5114925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6" name="Straight Arrow Connector 75"/>
          <p:cNvCxnSpPr>
            <a:stCxn id="43" idx="3"/>
            <a:endCxn id="29" idx="3"/>
          </p:cNvCxnSpPr>
          <p:nvPr/>
        </p:nvCxnSpPr>
        <p:spPr bwMode="auto">
          <a:xfrm flipV="1">
            <a:off x="8314531" y="4411429"/>
            <a:ext cx="589196" cy="7034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9" name="Straight Arrow Connector 78"/>
          <p:cNvCxnSpPr>
            <a:stCxn id="19" idx="3"/>
            <a:endCxn id="29" idx="1"/>
          </p:cNvCxnSpPr>
          <p:nvPr/>
        </p:nvCxnSpPr>
        <p:spPr bwMode="auto">
          <a:xfrm>
            <a:off x="8324559" y="3438528"/>
            <a:ext cx="579171" cy="7034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2" name="Straight Arrow Connector 81"/>
          <p:cNvCxnSpPr/>
          <p:nvPr/>
        </p:nvCxnSpPr>
        <p:spPr bwMode="auto">
          <a:xfrm flipV="1">
            <a:off x="9228931" y="4314827"/>
            <a:ext cx="609600" cy="1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1" name="Straight Arrow Connector 90"/>
          <p:cNvCxnSpPr/>
          <p:nvPr/>
        </p:nvCxnSpPr>
        <p:spPr bwMode="auto">
          <a:xfrm flipV="1">
            <a:off x="389734" y="4314827"/>
            <a:ext cx="609600" cy="1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2" name="Straight Arrow Connector 91"/>
          <p:cNvCxnSpPr>
            <a:stCxn id="41" idx="3"/>
            <a:endCxn id="44" idx="3"/>
          </p:cNvCxnSpPr>
          <p:nvPr/>
        </p:nvCxnSpPr>
        <p:spPr bwMode="auto">
          <a:xfrm flipV="1">
            <a:off x="5637509" y="5249629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5" name="Straight Arrow Connector 94"/>
          <p:cNvCxnSpPr>
            <a:stCxn id="40" idx="3"/>
            <a:endCxn id="44" idx="2"/>
          </p:cNvCxnSpPr>
          <p:nvPr/>
        </p:nvCxnSpPr>
        <p:spPr bwMode="auto">
          <a:xfrm>
            <a:off x="5637510" y="5114925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8" name="Straight Arrow Connector 97"/>
          <p:cNvCxnSpPr>
            <a:stCxn id="39" idx="3"/>
            <a:endCxn id="44" idx="1"/>
          </p:cNvCxnSpPr>
          <p:nvPr/>
        </p:nvCxnSpPr>
        <p:spPr bwMode="auto">
          <a:xfrm>
            <a:off x="5637509" y="4581525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1" name="Straight Arrow Connector 100"/>
          <p:cNvCxnSpPr>
            <a:stCxn id="17" idx="3"/>
            <a:endCxn id="4" idx="3"/>
          </p:cNvCxnSpPr>
          <p:nvPr/>
        </p:nvCxnSpPr>
        <p:spPr bwMode="auto">
          <a:xfrm flipV="1">
            <a:off x="5647534" y="3573229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4" name="Straight Arrow Connector 103"/>
          <p:cNvCxnSpPr>
            <a:stCxn id="16" idx="3"/>
            <a:endCxn id="4" idx="2"/>
          </p:cNvCxnSpPr>
          <p:nvPr/>
        </p:nvCxnSpPr>
        <p:spPr bwMode="auto">
          <a:xfrm>
            <a:off x="5647534" y="3438525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7" name="Straight Arrow Connector 106"/>
          <p:cNvCxnSpPr>
            <a:stCxn id="49" idx="3"/>
            <a:endCxn id="4" idx="1"/>
          </p:cNvCxnSpPr>
          <p:nvPr/>
        </p:nvCxnSpPr>
        <p:spPr bwMode="auto">
          <a:xfrm>
            <a:off x="5647534" y="2905125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0" name="Straight Arrow Connector 109"/>
          <p:cNvCxnSpPr>
            <a:stCxn id="5" idx="6"/>
            <a:endCxn id="17" idx="1"/>
          </p:cNvCxnSpPr>
          <p:nvPr/>
        </p:nvCxnSpPr>
        <p:spPr bwMode="auto">
          <a:xfrm>
            <a:off x="4504531" y="3438525"/>
            <a:ext cx="457200" cy="53340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3" name="Straight Arrow Connector 112"/>
          <p:cNvCxnSpPr>
            <a:stCxn id="5" idx="7"/>
            <a:endCxn id="49" idx="1"/>
          </p:cNvCxnSpPr>
          <p:nvPr/>
        </p:nvCxnSpPr>
        <p:spPr bwMode="auto">
          <a:xfrm flipV="1">
            <a:off x="4448735" y="2905125"/>
            <a:ext cx="512996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8" name="Straight Arrow Connector 117"/>
          <p:cNvCxnSpPr>
            <a:stCxn id="5" idx="5"/>
            <a:endCxn id="40" idx="1"/>
          </p:cNvCxnSpPr>
          <p:nvPr/>
        </p:nvCxnSpPr>
        <p:spPr bwMode="auto">
          <a:xfrm>
            <a:off x="4448736" y="3573232"/>
            <a:ext cx="502971" cy="1541695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1" name="Straight Arrow Connector 120"/>
          <p:cNvCxnSpPr>
            <a:stCxn id="45" idx="7"/>
            <a:endCxn id="16" idx="1"/>
          </p:cNvCxnSpPr>
          <p:nvPr/>
        </p:nvCxnSpPr>
        <p:spPr bwMode="auto">
          <a:xfrm flipV="1">
            <a:off x="4438711" y="3438528"/>
            <a:ext cx="523021" cy="1541695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4" name="Straight Arrow Connector 123"/>
          <p:cNvCxnSpPr>
            <a:stCxn id="45" idx="6"/>
            <a:endCxn id="39" idx="1"/>
          </p:cNvCxnSpPr>
          <p:nvPr/>
        </p:nvCxnSpPr>
        <p:spPr bwMode="auto">
          <a:xfrm flipV="1">
            <a:off x="4494506" y="4581525"/>
            <a:ext cx="457200" cy="53340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7" name="Straight Arrow Connector 126"/>
          <p:cNvCxnSpPr>
            <a:stCxn id="45" idx="5"/>
            <a:endCxn id="41" idx="1"/>
          </p:cNvCxnSpPr>
          <p:nvPr/>
        </p:nvCxnSpPr>
        <p:spPr bwMode="auto">
          <a:xfrm>
            <a:off x="4438710" y="5249629"/>
            <a:ext cx="512996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4" name="Rectangular Callout 63"/>
          <p:cNvSpPr/>
          <p:nvPr/>
        </p:nvSpPr>
        <p:spPr bwMode="auto">
          <a:xfrm>
            <a:off x="313531" y="5991227"/>
            <a:ext cx="838200" cy="742793"/>
          </a:xfrm>
          <a:prstGeom prst="wedgeRectCallout">
            <a:avLst>
              <a:gd name="adj1" fmla="val -21454"/>
              <a:gd name="adj2" fmla="val -256549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sz="3200" dirty="0">
                <a:solidFill>
                  <a:srgbClr val="FFFF00"/>
                </a:solidFill>
              </a:rPr>
              <a:t>tag</a:t>
            </a:r>
          </a:p>
        </p:txBody>
      </p:sp>
      <p:sp>
        <p:nvSpPr>
          <p:cNvPr id="65" name="Rectangular Callout 64"/>
          <p:cNvSpPr/>
          <p:nvPr/>
        </p:nvSpPr>
        <p:spPr bwMode="auto">
          <a:xfrm>
            <a:off x="2066131" y="5991225"/>
            <a:ext cx="1219200" cy="762000"/>
          </a:xfrm>
          <a:prstGeom prst="wedgeRectCallout">
            <a:avLst>
              <a:gd name="adj1" fmla="val -7379"/>
              <a:gd name="adj2" fmla="val -143121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sz="3200" dirty="0">
                <a:solidFill>
                  <a:srgbClr val="FFFF00"/>
                </a:solidFill>
              </a:rPr>
              <a:t>match</a:t>
            </a:r>
          </a:p>
        </p:txBody>
      </p:sp>
      <p:sp>
        <p:nvSpPr>
          <p:cNvPr id="67" name="Rectangular Callout 66"/>
          <p:cNvSpPr/>
          <p:nvPr/>
        </p:nvSpPr>
        <p:spPr bwMode="auto">
          <a:xfrm>
            <a:off x="7171531" y="5991227"/>
            <a:ext cx="838200" cy="742793"/>
          </a:xfrm>
          <a:prstGeom prst="wedgeRectCallout">
            <a:avLst>
              <a:gd name="adj1" fmla="val -21454"/>
              <a:gd name="adj2" fmla="val -146791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sz="3200" dirty="0">
                <a:solidFill>
                  <a:srgbClr val="FFFF00"/>
                </a:solidFill>
              </a:rPr>
              <a:t>tag</a:t>
            </a:r>
          </a:p>
        </p:txBody>
      </p:sp>
      <p:sp>
        <p:nvSpPr>
          <p:cNvPr id="68" name="Rectangular Callout 67"/>
          <p:cNvSpPr/>
          <p:nvPr/>
        </p:nvSpPr>
        <p:spPr bwMode="auto">
          <a:xfrm>
            <a:off x="8619333" y="5991225"/>
            <a:ext cx="1219200" cy="762000"/>
          </a:xfrm>
          <a:prstGeom prst="wedgeRectCallout">
            <a:avLst>
              <a:gd name="adj1" fmla="val 27344"/>
              <a:gd name="adj2" fmla="val -262458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sz="3200" dirty="0">
                <a:solidFill>
                  <a:srgbClr val="FFFF00"/>
                </a:solidFill>
              </a:rPr>
              <a:t>match</a:t>
            </a:r>
          </a:p>
        </p:txBody>
      </p:sp>
      <p:sp>
        <p:nvSpPr>
          <p:cNvPr id="62" name="Rectangular Callout 61"/>
          <p:cNvSpPr/>
          <p:nvPr/>
        </p:nvSpPr>
        <p:spPr bwMode="auto">
          <a:xfrm>
            <a:off x="3742531" y="6448424"/>
            <a:ext cx="2286000" cy="762000"/>
          </a:xfrm>
          <a:prstGeom prst="wedgeRectCallout">
            <a:avLst>
              <a:gd name="adj1" fmla="val -57534"/>
              <a:gd name="adj2" fmla="val -204847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sz="3200" dirty="0">
                <a:solidFill>
                  <a:srgbClr val="FFFF00"/>
                </a:solidFill>
              </a:rPr>
              <a:t>track cells</a:t>
            </a:r>
          </a:p>
        </p:txBody>
      </p:sp>
    </p:spTree>
    <p:extLst>
      <p:ext uri="{BB962C8B-B14F-4D97-AF65-F5344CB8AC3E}">
        <p14:creationId xmlns:p14="http://schemas.microsoft.com/office/powerpoint/2010/main" val="59621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 Network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Enhanced Shadow</a:t>
            </a:r>
            <a:r>
              <a:rPr lang="en-US" dirty="0" smtClean="0"/>
              <a:t> with several missing TCP algorithms</a:t>
            </a:r>
          </a:p>
          <a:p>
            <a:pPr lvl="1"/>
            <a:r>
              <a:rPr lang="en-US" dirty="0" smtClean="0"/>
              <a:t>CUBIC congestion control</a:t>
            </a:r>
          </a:p>
          <a:p>
            <a:pPr lvl="1"/>
            <a:r>
              <a:rPr lang="en-US" dirty="0" smtClean="0"/>
              <a:t>Retransmission timers</a:t>
            </a:r>
          </a:p>
          <a:p>
            <a:pPr lvl="1"/>
            <a:r>
              <a:rPr lang="en-US" dirty="0" smtClean="0"/>
              <a:t>Selective acknowledgements (SACK)</a:t>
            </a:r>
          </a:p>
          <a:p>
            <a:pPr lvl="1"/>
            <a:r>
              <a:rPr lang="en-US" dirty="0" smtClean="0"/>
              <a:t>Forward acknowledgements (FACK)</a:t>
            </a:r>
          </a:p>
          <a:p>
            <a:pPr lvl="1"/>
            <a:r>
              <a:rPr lang="en-US" dirty="0" smtClean="0"/>
              <a:t>Fast retransmit/recovery</a:t>
            </a:r>
          </a:p>
          <a:p>
            <a:r>
              <a:rPr lang="en-US" dirty="0" smtClean="0"/>
              <a:t>Designed </a:t>
            </a:r>
            <a:r>
              <a:rPr lang="en-US" dirty="0" smtClean="0">
                <a:solidFill>
                  <a:srgbClr val="FFFF00"/>
                </a:solidFill>
              </a:rPr>
              <a:t>largest known private Tor</a:t>
            </a:r>
            <a:r>
              <a:rPr lang="en-US" dirty="0" smtClean="0"/>
              <a:t> network</a:t>
            </a:r>
          </a:p>
          <a:p>
            <a:pPr lvl="1"/>
            <a:r>
              <a:rPr lang="en-US" dirty="0" smtClean="0"/>
              <a:t>3600 relays and 12000 simultaneously active clients</a:t>
            </a:r>
          </a:p>
          <a:p>
            <a:pPr lvl="1"/>
            <a:r>
              <a:rPr lang="en-US" dirty="0" smtClean="0"/>
              <a:t>Internet topology graph: ~700k nodes and 1.3m links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90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Left Arrow 19"/>
          <p:cNvSpPr/>
          <p:nvPr/>
        </p:nvSpPr>
        <p:spPr bwMode="auto">
          <a:xfrm>
            <a:off x="1151732" y="1724025"/>
            <a:ext cx="6400800" cy="685800"/>
          </a:xfrm>
          <a:prstGeom prst="leftArrow">
            <a:avLst/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4" tIns="45713" rIns="91424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4246"/>
            <a:r>
              <a:rPr lang="en-US" dirty="0">
                <a:solidFill>
                  <a:srgbClr val="FFFF00"/>
                </a:solidFill>
              </a:rPr>
              <a:t>Track the UID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778" y="627066"/>
            <a:ext cx="8793955" cy="1252537"/>
          </a:xfrm>
        </p:spPr>
        <p:txBody>
          <a:bodyPr/>
          <a:lstStyle/>
          <a:p>
            <a:r>
              <a:rPr lang="en-US" dirty="0" smtClean="0"/>
              <a:t>Shadow-Tor Congestion – UIDs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1456531" y="3324225"/>
            <a:ext cx="4800600" cy="0"/>
          </a:xfrm>
          <a:prstGeom prst="line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>
          <a:xfrm flipH="1">
            <a:off x="6638133" y="3324225"/>
            <a:ext cx="1524000" cy="21884"/>
          </a:xfrm>
          <a:prstGeom prst="line">
            <a:avLst/>
          </a:prstGeom>
          <a:ln w="76200" cmpd="sng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7781131" y="2257425"/>
            <a:ext cx="1600200" cy="1327830"/>
          </a:xfrm>
          <a:prstGeom prst="rect">
            <a:avLst/>
          </a:prstGeom>
        </p:spPr>
      </p:pic>
      <p:pic>
        <p:nvPicPr>
          <p:cNvPr id="10" name="Picture 9" descr="relay-on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131" y="2028826"/>
            <a:ext cx="1371600" cy="1674406"/>
          </a:xfrm>
          <a:prstGeom prst="rect">
            <a:avLst/>
          </a:prstGeom>
        </p:spPr>
      </p:pic>
      <p:pic>
        <p:nvPicPr>
          <p:cNvPr id="11" name="Picture 10" descr="relay-on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531" y="2028826"/>
            <a:ext cx="1371600" cy="1674406"/>
          </a:xfrm>
          <a:prstGeom prst="rect">
            <a:avLst/>
          </a:prstGeom>
        </p:spPr>
      </p:pic>
      <p:pic>
        <p:nvPicPr>
          <p:cNvPr id="4" name="Picture 3" descr="relay-on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732" y="2028826"/>
            <a:ext cx="1371600" cy="1674406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5"/>
          <a:stretch>
            <a:fillRect/>
          </a:stretch>
        </p:blipFill>
        <p:spPr>
          <a:xfrm>
            <a:off x="618333" y="2105027"/>
            <a:ext cx="990600" cy="1513464"/>
          </a:xfrm>
          <a:prstGeom prst="rect">
            <a:avLst/>
          </a:prstGeom>
        </p:spPr>
      </p:pic>
      <p:sp>
        <p:nvSpPr>
          <p:cNvPr id="16" name="Rectangular Callout 15"/>
          <p:cNvSpPr/>
          <p:nvPr/>
        </p:nvSpPr>
        <p:spPr bwMode="auto">
          <a:xfrm>
            <a:off x="7628731" y="1876425"/>
            <a:ext cx="1447800" cy="381000"/>
          </a:xfrm>
          <a:prstGeom prst="wedgeRectCallout">
            <a:avLst>
              <a:gd name="adj1" fmla="val -101840"/>
              <a:gd name="adj2" fmla="val 295019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sz="3200" dirty="0">
                <a:solidFill>
                  <a:srgbClr val="FFFF00"/>
                </a:solidFill>
              </a:rPr>
              <a:t>UID</a:t>
            </a:r>
          </a:p>
        </p:txBody>
      </p:sp>
      <p:sp>
        <p:nvSpPr>
          <p:cNvPr id="18" name="Rectangular Callout 17"/>
          <p:cNvSpPr/>
          <p:nvPr/>
        </p:nvSpPr>
        <p:spPr bwMode="auto">
          <a:xfrm>
            <a:off x="465931" y="3933826"/>
            <a:ext cx="1447800" cy="381000"/>
          </a:xfrm>
          <a:prstGeom prst="wedgeRectCallout">
            <a:avLst>
              <a:gd name="adj1" fmla="val -19583"/>
              <a:gd name="adj2" fmla="val -191351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sz="3200" dirty="0">
                <a:solidFill>
                  <a:srgbClr val="FFFF00"/>
                </a:solidFill>
              </a:rPr>
              <a:t>UID</a:t>
            </a:r>
          </a:p>
        </p:txBody>
      </p:sp>
      <p:sp>
        <p:nvSpPr>
          <p:cNvPr id="21" name="Left Arrow 20"/>
          <p:cNvSpPr/>
          <p:nvPr/>
        </p:nvSpPr>
        <p:spPr bwMode="auto">
          <a:xfrm flipH="1">
            <a:off x="1989933" y="3781425"/>
            <a:ext cx="4724400" cy="685800"/>
          </a:xfrm>
          <a:prstGeom prst="leftArrow">
            <a:avLst/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4" tIns="45713" rIns="91424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4246"/>
            <a:r>
              <a:rPr lang="en-US" dirty="0">
                <a:solidFill>
                  <a:srgbClr val="FFFF00"/>
                </a:solidFill>
              </a:rPr>
              <a:t>Track the UID</a:t>
            </a:r>
          </a:p>
        </p:txBody>
      </p:sp>
    </p:spTree>
    <p:extLst>
      <p:ext uri="{BB962C8B-B14F-4D97-AF65-F5344CB8AC3E}">
        <p14:creationId xmlns:p14="http://schemas.microsoft.com/office/powerpoint/2010/main" val="2979143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Left Arrow 19"/>
          <p:cNvSpPr/>
          <p:nvPr/>
        </p:nvSpPr>
        <p:spPr bwMode="auto">
          <a:xfrm>
            <a:off x="1151732" y="1724025"/>
            <a:ext cx="6400800" cy="685800"/>
          </a:xfrm>
          <a:prstGeom prst="leftArrow">
            <a:avLst/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4" tIns="45713" rIns="91424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4246"/>
            <a:r>
              <a:rPr lang="en-US" dirty="0">
                <a:solidFill>
                  <a:srgbClr val="FFFF00"/>
                </a:solidFill>
              </a:rPr>
              <a:t>Track the UID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778" y="627066"/>
            <a:ext cx="8793955" cy="1252537"/>
          </a:xfrm>
        </p:spPr>
        <p:txBody>
          <a:bodyPr/>
          <a:lstStyle/>
          <a:p>
            <a:r>
              <a:rPr lang="en-US" dirty="0" smtClean="0"/>
              <a:t>Shadow-Tor Congestion – UIDs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1456531" y="3324225"/>
            <a:ext cx="4800600" cy="0"/>
          </a:xfrm>
          <a:prstGeom prst="line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>
          <a:xfrm flipH="1">
            <a:off x="6638133" y="3324225"/>
            <a:ext cx="1524000" cy="21884"/>
          </a:xfrm>
          <a:prstGeom prst="line">
            <a:avLst/>
          </a:prstGeom>
          <a:ln w="76200" cmpd="sng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7781131" y="2257425"/>
            <a:ext cx="1600200" cy="1327830"/>
          </a:xfrm>
          <a:prstGeom prst="rect">
            <a:avLst/>
          </a:prstGeom>
        </p:spPr>
      </p:pic>
      <p:pic>
        <p:nvPicPr>
          <p:cNvPr id="10" name="Picture 9" descr="relay-on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131" y="2028826"/>
            <a:ext cx="1371600" cy="1674406"/>
          </a:xfrm>
          <a:prstGeom prst="rect">
            <a:avLst/>
          </a:prstGeom>
        </p:spPr>
      </p:pic>
      <p:pic>
        <p:nvPicPr>
          <p:cNvPr id="11" name="Picture 10" descr="relay-on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531" y="2028826"/>
            <a:ext cx="1371600" cy="1674406"/>
          </a:xfrm>
          <a:prstGeom prst="rect">
            <a:avLst/>
          </a:prstGeom>
        </p:spPr>
      </p:pic>
      <p:pic>
        <p:nvPicPr>
          <p:cNvPr id="4" name="Picture 3" descr="relay-on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732" y="2028826"/>
            <a:ext cx="1371600" cy="1674406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5"/>
          <a:stretch>
            <a:fillRect/>
          </a:stretch>
        </p:blipFill>
        <p:spPr>
          <a:xfrm>
            <a:off x="618333" y="2105027"/>
            <a:ext cx="990600" cy="1513464"/>
          </a:xfrm>
          <a:prstGeom prst="rect">
            <a:avLst/>
          </a:prstGeom>
        </p:spPr>
      </p:pic>
      <p:sp>
        <p:nvSpPr>
          <p:cNvPr id="16" name="Rectangular Callout 15"/>
          <p:cNvSpPr/>
          <p:nvPr/>
        </p:nvSpPr>
        <p:spPr bwMode="auto">
          <a:xfrm>
            <a:off x="7628731" y="1876425"/>
            <a:ext cx="1447800" cy="381000"/>
          </a:xfrm>
          <a:prstGeom prst="wedgeRectCallout">
            <a:avLst>
              <a:gd name="adj1" fmla="val -101840"/>
              <a:gd name="adj2" fmla="val 295019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sz="3200" dirty="0">
                <a:solidFill>
                  <a:srgbClr val="FFFF00"/>
                </a:solidFill>
              </a:rPr>
              <a:t>UID</a:t>
            </a:r>
          </a:p>
        </p:txBody>
      </p:sp>
      <p:sp>
        <p:nvSpPr>
          <p:cNvPr id="18" name="Rectangular Callout 17"/>
          <p:cNvSpPr/>
          <p:nvPr/>
        </p:nvSpPr>
        <p:spPr bwMode="auto">
          <a:xfrm>
            <a:off x="465931" y="3933826"/>
            <a:ext cx="1447800" cy="381000"/>
          </a:xfrm>
          <a:prstGeom prst="wedgeRectCallout">
            <a:avLst>
              <a:gd name="adj1" fmla="val -19583"/>
              <a:gd name="adj2" fmla="val -191351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sz="3200" dirty="0">
                <a:solidFill>
                  <a:srgbClr val="FFFF00"/>
                </a:solidFill>
              </a:rPr>
              <a:t>UID</a:t>
            </a:r>
          </a:p>
        </p:txBody>
      </p:sp>
      <p:sp>
        <p:nvSpPr>
          <p:cNvPr id="21" name="Left Arrow 20"/>
          <p:cNvSpPr/>
          <p:nvPr/>
        </p:nvSpPr>
        <p:spPr bwMode="auto">
          <a:xfrm flipH="1">
            <a:off x="1989933" y="3781425"/>
            <a:ext cx="4724400" cy="685800"/>
          </a:xfrm>
          <a:prstGeom prst="leftArrow">
            <a:avLst/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4" tIns="45713" rIns="91424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4246"/>
            <a:r>
              <a:rPr lang="en-US" dirty="0">
                <a:solidFill>
                  <a:srgbClr val="FFFF00"/>
                </a:solidFill>
              </a:rPr>
              <a:t>Track the UID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2751934" y="5000627"/>
            <a:ext cx="4571999" cy="2057398"/>
          </a:xfrm>
          <a:prstGeom prst="roundRect">
            <a:avLst/>
          </a:prstGeom>
          <a:solidFill>
            <a:schemeClr val="bg1">
              <a:lumMod val="95000"/>
              <a:alpha val="40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52159" y="5153027"/>
            <a:ext cx="1905000" cy="46166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Kernel Input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638756" y="5153027"/>
            <a:ext cx="1981200" cy="46166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Kernel Output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980531" y="5076825"/>
            <a:ext cx="990600" cy="830989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Tor Input</a:t>
            </a:r>
            <a:endParaRPr lang="en-US" dirty="0"/>
          </a:p>
        </p:txBody>
      </p:sp>
      <p:sp>
        <p:nvSpPr>
          <p:cNvPr id="22" name="Delay 21"/>
          <p:cNvSpPr/>
          <p:nvPr/>
        </p:nvSpPr>
        <p:spPr bwMode="auto">
          <a:xfrm>
            <a:off x="1695156" y="6067424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3" name="Delay 22"/>
          <p:cNvSpPr/>
          <p:nvPr/>
        </p:nvSpPr>
        <p:spPr bwMode="auto">
          <a:xfrm>
            <a:off x="2980532" y="6067424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4" name="Delay 23"/>
          <p:cNvSpPr/>
          <p:nvPr/>
        </p:nvSpPr>
        <p:spPr bwMode="auto">
          <a:xfrm>
            <a:off x="4961731" y="6067424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5" name="Delay 24"/>
          <p:cNvSpPr/>
          <p:nvPr/>
        </p:nvSpPr>
        <p:spPr bwMode="auto">
          <a:xfrm>
            <a:off x="4961731" y="6600826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6" name="Delay 25"/>
          <p:cNvSpPr/>
          <p:nvPr/>
        </p:nvSpPr>
        <p:spPr bwMode="auto">
          <a:xfrm>
            <a:off x="6419556" y="6067424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7" name="Delay 26"/>
          <p:cNvSpPr/>
          <p:nvPr/>
        </p:nvSpPr>
        <p:spPr bwMode="auto">
          <a:xfrm>
            <a:off x="7638756" y="6067424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8" name="Summing Junction 27"/>
          <p:cNvSpPr/>
          <p:nvPr/>
        </p:nvSpPr>
        <p:spPr bwMode="auto">
          <a:xfrm>
            <a:off x="6038556" y="6067424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9" name="Or 28"/>
          <p:cNvSpPr/>
          <p:nvPr/>
        </p:nvSpPr>
        <p:spPr bwMode="auto">
          <a:xfrm>
            <a:off x="4123534" y="6067424"/>
            <a:ext cx="381000" cy="381000"/>
          </a:xfrm>
          <a:prstGeom prst="flowChartOr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0" name="Or 29"/>
          <p:cNvSpPr/>
          <p:nvPr/>
        </p:nvSpPr>
        <p:spPr bwMode="auto">
          <a:xfrm>
            <a:off x="999331" y="6067424"/>
            <a:ext cx="381000" cy="381000"/>
          </a:xfrm>
          <a:prstGeom prst="flowChartOr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1" name="Summing Junction 30"/>
          <p:cNvSpPr/>
          <p:nvPr/>
        </p:nvSpPr>
        <p:spPr bwMode="auto">
          <a:xfrm>
            <a:off x="8847931" y="6067424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2" name="Decision 31"/>
          <p:cNvSpPr/>
          <p:nvPr/>
        </p:nvSpPr>
        <p:spPr bwMode="auto">
          <a:xfrm>
            <a:off x="3666332" y="6067424"/>
            <a:ext cx="457200" cy="381000"/>
          </a:xfrm>
          <a:prstGeom prst="flowChartDecision">
            <a:avLst/>
          </a:prstGeom>
          <a:solidFill>
            <a:srgbClr val="6600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104731" y="5084036"/>
            <a:ext cx="1143000" cy="830989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Tor Output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199731" y="5076826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Circuits</a:t>
            </a:r>
            <a:endParaRPr lang="en-US" dirty="0"/>
          </a:p>
        </p:txBody>
      </p:sp>
      <p:sp>
        <p:nvSpPr>
          <p:cNvPr id="35" name="Delay 34"/>
          <p:cNvSpPr/>
          <p:nvPr/>
        </p:nvSpPr>
        <p:spPr bwMode="auto">
          <a:xfrm>
            <a:off x="4961731" y="5534026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6" name="5-Point Star 35"/>
          <p:cNvSpPr/>
          <p:nvPr/>
        </p:nvSpPr>
        <p:spPr bwMode="auto">
          <a:xfrm>
            <a:off x="8314531" y="5991225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7" name="5-Point Star 36"/>
          <p:cNvSpPr/>
          <p:nvPr/>
        </p:nvSpPr>
        <p:spPr bwMode="auto">
          <a:xfrm>
            <a:off x="7095331" y="5991224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8" name="5-Point Star 37"/>
          <p:cNvSpPr/>
          <p:nvPr/>
        </p:nvSpPr>
        <p:spPr bwMode="auto">
          <a:xfrm>
            <a:off x="5647531" y="5991224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9" name="5-Point Star 38"/>
          <p:cNvSpPr/>
          <p:nvPr/>
        </p:nvSpPr>
        <p:spPr bwMode="auto">
          <a:xfrm>
            <a:off x="2523332" y="5991224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cxnSp>
        <p:nvCxnSpPr>
          <p:cNvPr id="40" name="Straight Arrow Connector 39"/>
          <p:cNvCxnSpPr>
            <a:stCxn id="30" idx="6"/>
            <a:endCxn id="22" idx="1"/>
          </p:cNvCxnSpPr>
          <p:nvPr/>
        </p:nvCxnSpPr>
        <p:spPr bwMode="auto">
          <a:xfrm>
            <a:off x="1380333" y="6257924"/>
            <a:ext cx="314826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1" name="Straight Arrow Connector 40"/>
          <p:cNvCxnSpPr>
            <a:stCxn id="22" idx="3"/>
            <a:endCxn id="23" idx="1"/>
          </p:cNvCxnSpPr>
          <p:nvPr/>
        </p:nvCxnSpPr>
        <p:spPr bwMode="auto">
          <a:xfrm>
            <a:off x="2380960" y="6257924"/>
            <a:ext cx="599574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2" name="Straight Arrow Connector 41"/>
          <p:cNvCxnSpPr>
            <a:stCxn id="26" idx="3"/>
            <a:endCxn id="27" idx="1"/>
          </p:cNvCxnSpPr>
          <p:nvPr/>
        </p:nvCxnSpPr>
        <p:spPr bwMode="auto">
          <a:xfrm>
            <a:off x="7105356" y="6257924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3" name="Straight Arrow Connector 42"/>
          <p:cNvCxnSpPr>
            <a:stCxn id="27" idx="3"/>
            <a:endCxn id="31" idx="2"/>
          </p:cNvCxnSpPr>
          <p:nvPr/>
        </p:nvCxnSpPr>
        <p:spPr bwMode="auto">
          <a:xfrm>
            <a:off x="8324558" y="6257924"/>
            <a:ext cx="52337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4" name="Straight Arrow Connector 43"/>
          <p:cNvCxnSpPr>
            <a:stCxn id="25" idx="3"/>
            <a:endCxn id="28" idx="3"/>
          </p:cNvCxnSpPr>
          <p:nvPr/>
        </p:nvCxnSpPr>
        <p:spPr bwMode="auto">
          <a:xfrm flipV="1">
            <a:off x="5647534" y="6392627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5" name="Straight Arrow Connector 44"/>
          <p:cNvCxnSpPr>
            <a:stCxn id="24" idx="3"/>
            <a:endCxn id="28" idx="2"/>
          </p:cNvCxnSpPr>
          <p:nvPr/>
        </p:nvCxnSpPr>
        <p:spPr bwMode="auto">
          <a:xfrm>
            <a:off x="5647534" y="6257924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6" name="Straight Arrow Connector 45"/>
          <p:cNvCxnSpPr>
            <a:stCxn id="35" idx="3"/>
            <a:endCxn id="28" idx="1"/>
          </p:cNvCxnSpPr>
          <p:nvPr/>
        </p:nvCxnSpPr>
        <p:spPr bwMode="auto">
          <a:xfrm>
            <a:off x="5647534" y="5724524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7" name="Straight Arrow Connector 46"/>
          <p:cNvCxnSpPr>
            <a:stCxn id="29" idx="5"/>
            <a:endCxn id="25" idx="1"/>
          </p:cNvCxnSpPr>
          <p:nvPr/>
        </p:nvCxnSpPr>
        <p:spPr bwMode="auto">
          <a:xfrm>
            <a:off x="4448738" y="6392627"/>
            <a:ext cx="512995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8" name="Straight Arrow Connector 47"/>
          <p:cNvCxnSpPr>
            <a:stCxn id="29" idx="7"/>
            <a:endCxn id="35" idx="1"/>
          </p:cNvCxnSpPr>
          <p:nvPr/>
        </p:nvCxnSpPr>
        <p:spPr bwMode="auto">
          <a:xfrm flipV="1">
            <a:off x="4448735" y="5724524"/>
            <a:ext cx="512996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9" name="Straight Arrow Connector 48"/>
          <p:cNvCxnSpPr/>
          <p:nvPr/>
        </p:nvCxnSpPr>
        <p:spPr bwMode="auto">
          <a:xfrm>
            <a:off x="465931" y="6219824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0" name="Straight Arrow Connector 49"/>
          <p:cNvCxnSpPr>
            <a:stCxn id="29" idx="6"/>
            <a:endCxn id="24" idx="1"/>
          </p:cNvCxnSpPr>
          <p:nvPr/>
        </p:nvCxnSpPr>
        <p:spPr bwMode="auto">
          <a:xfrm>
            <a:off x="4504534" y="6257924"/>
            <a:ext cx="457199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658433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Tor and Shadow-Tor Congestion</a:t>
            </a:r>
            <a:endParaRPr lang="en-US" dirty="0"/>
          </a:p>
        </p:txBody>
      </p:sp>
      <p:pic>
        <p:nvPicPr>
          <p:cNvPr id="8" name="Content Placeholder 3" descr="shadow-all.qtime.cdf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11" r="-17811"/>
          <a:stretch>
            <a:fillRect/>
          </a:stretch>
        </p:blipFill>
        <p:spPr>
          <a:xfrm>
            <a:off x="4194809" y="2409827"/>
            <a:ext cx="6481924" cy="3584574"/>
          </a:xfrm>
        </p:spPr>
      </p:pic>
      <p:pic>
        <p:nvPicPr>
          <p:cNvPr id="9" name="Content Placeholder 4" descr="tor-all.qtime.cdf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11" r="-17811"/>
          <a:stretch>
            <a:fillRect/>
          </a:stretch>
        </p:blipFill>
        <p:spPr bwMode="auto">
          <a:xfrm>
            <a:off x="-600867" y="2409378"/>
            <a:ext cx="6477000" cy="358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ular Callout 9"/>
          <p:cNvSpPr/>
          <p:nvPr/>
        </p:nvSpPr>
        <p:spPr bwMode="auto">
          <a:xfrm>
            <a:off x="1227931" y="6143625"/>
            <a:ext cx="7924800" cy="1066800"/>
          </a:xfrm>
          <a:prstGeom prst="wedgeRectCallout">
            <a:avLst>
              <a:gd name="adj1" fmla="val -19583"/>
              <a:gd name="adj2" fmla="val -44235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sz="3200" dirty="0"/>
              <a:t>Congestion occurs almost exclusively in </a:t>
            </a:r>
            <a:r>
              <a:rPr lang="en-US" sz="3200" dirty="0">
                <a:solidFill>
                  <a:srgbClr val="FFFF00"/>
                </a:solidFill>
              </a:rPr>
              <a:t>outbound kernel buffers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85731" y="1952627"/>
            <a:ext cx="1981200" cy="46166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Shadow-Tor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685131" y="1952627"/>
            <a:ext cx="1981200" cy="46166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Live-Tor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666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 smtClean="0">
                <a:solidFill>
                  <a:schemeClr val="bg2"/>
                </a:solidFill>
              </a:rPr>
              <a:t>Background</a:t>
            </a:r>
          </a:p>
          <a:p>
            <a:endParaRPr lang="en-US" dirty="0" smtClean="0">
              <a:solidFill>
                <a:schemeClr val="bg2"/>
              </a:solidFill>
            </a:endParaRPr>
          </a:p>
          <a:p>
            <a:r>
              <a:rPr lang="en-US" strike="sngStrike" dirty="0" smtClean="0">
                <a:solidFill>
                  <a:schemeClr val="bg2"/>
                </a:solidFill>
              </a:rPr>
              <a:t>Instrument Tor, measure congestion</a:t>
            </a:r>
          </a:p>
          <a:p>
            <a:endParaRPr lang="en-US" dirty="0" smtClean="0">
              <a:solidFill>
                <a:schemeClr val="bg2"/>
              </a:solidFill>
            </a:endParaRPr>
          </a:p>
          <a:p>
            <a:r>
              <a:rPr lang="en-US" dirty="0" smtClean="0"/>
              <a:t>Analyze causes of congestion</a:t>
            </a:r>
          </a:p>
          <a:p>
            <a:endParaRPr lang="en-US" dirty="0" smtClean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Design and evaluate KIST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Performance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1943054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778" y="627066"/>
            <a:ext cx="9174955" cy="1252537"/>
          </a:xfrm>
        </p:spPr>
        <p:txBody>
          <a:bodyPr/>
          <a:lstStyle/>
          <a:p>
            <a:r>
              <a:rPr lang="en-US" dirty="0" smtClean="0"/>
              <a:t>Anonymous Communication: Tor</a:t>
            </a:r>
            <a:endParaRPr lang="en-US" dirty="0"/>
          </a:p>
        </p:txBody>
      </p:sp>
      <p:pic>
        <p:nvPicPr>
          <p:cNvPr id="12" name="Content Placeholder 11" descr="tor_network_overview_black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" r="3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79496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ounded Rectangle 131"/>
          <p:cNvSpPr/>
          <p:nvPr/>
        </p:nvSpPr>
        <p:spPr bwMode="auto">
          <a:xfrm>
            <a:off x="4428331" y="1952628"/>
            <a:ext cx="2895600" cy="4343399"/>
          </a:xfrm>
          <a:prstGeom prst="roundRect">
            <a:avLst/>
          </a:prstGeom>
          <a:solidFill>
            <a:schemeClr val="bg1">
              <a:lumMod val="95000"/>
              <a:alpha val="40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</a:t>
            </a:r>
            <a:r>
              <a:rPr lang="en-US" dirty="0" smtClean="0"/>
              <a:t>Causes of Congestion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38756" y="2105025"/>
            <a:ext cx="1981200" cy="46166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Kernel Output</a:t>
            </a:r>
            <a:endParaRPr lang="en-US" dirty="0"/>
          </a:p>
        </p:txBody>
      </p:sp>
      <p:sp>
        <p:nvSpPr>
          <p:cNvPr id="16" name="Delay 15"/>
          <p:cNvSpPr/>
          <p:nvPr/>
        </p:nvSpPr>
        <p:spPr bwMode="auto">
          <a:xfrm>
            <a:off x="4961731" y="36290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7" name="Delay 16"/>
          <p:cNvSpPr/>
          <p:nvPr/>
        </p:nvSpPr>
        <p:spPr bwMode="auto">
          <a:xfrm>
            <a:off x="4961731" y="41624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8" name="Delay 17"/>
          <p:cNvSpPr/>
          <p:nvPr/>
        </p:nvSpPr>
        <p:spPr bwMode="auto">
          <a:xfrm>
            <a:off x="6419556" y="36290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9" name="Delay 18"/>
          <p:cNvSpPr/>
          <p:nvPr/>
        </p:nvSpPr>
        <p:spPr bwMode="auto">
          <a:xfrm>
            <a:off x="7638756" y="3629027"/>
            <a:ext cx="685800" cy="381000"/>
          </a:xfrm>
          <a:prstGeom prst="flowChartDela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" name="Summing Junction 3"/>
          <p:cNvSpPr/>
          <p:nvPr/>
        </p:nvSpPr>
        <p:spPr bwMode="auto">
          <a:xfrm>
            <a:off x="6038556" y="3629027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9" name="Summing Junction 28"/>
          <p:cNvSpPr/>
          <p:nvPr/>
        </p:nvSpPr>
        <p:spPr bwMode="auto">
          <a:xfrm>
            <a:off x="8847931" y="4467226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9" name="Delay 38"/>
          <p:cNvSpPr/>
          <p:nvPr/>
        </p:nvSpPr>
        <p:spPr bwMode="auto">
          <a:xfrm>
            <a:off x="4951706" y="4772026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0" name="Delay 39"/>
          <p:cNvSpPr/>
          <p:nvPr/>
        </p:nvSpPr>
        <p:spPr bwMode="auto">
          <a:xfrm>
            <a:off x="4951706" y="53054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1" name="Delay 40"/>
          <p:cNvSpPr/>
          <p:nvPr/>
        </p:nvSpPr>
        <p:spPr bwMode="auto">
          <a:xfrm>
            <a:off x="4951706" y="58388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2" name="Delay 41"/>
          <p:cNvSpPr/>
          <p:nvPr/>
        </p:nvSpPr>
        <p:spPr bwMode="auto">
          <a:xfrm>
            <a:off x="6409531" y="53054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3" name="Delay 42"/>
          <p:cNvSpPr/>
          <p:nvPr/>
        </p:nvSpPr>
        <p:spPr bwMode="auto">
          <a:xfrm>
            <a:off x="7628731" y="5305428"/>
            <a:ext cx="685800" cy="381000"/>
          </a:xfrm>
          <a:prstGeom prst="flowChartDela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4" name="Summing Junction 43"/>
          <p:cNvSpPr/>
          <p:nvPr/>
        </p:nvSpPr>
        <p:spPr bwMode="auto">
          <a:xfrm>
            <a:off x="6028531" y="5305428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723731" y="2105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Output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362156" y="2486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Circuits</a:t>
            </a:r>
            <a:endParaRPr lang="en-US" dirty="0"/>
          </a:p>
        </p:txBody>
      </p:sp>
      <p:sp>
        <p:nvSpPr>
          <p:cNvPr id="49" name="Delay 48"/>
          <p:cNvSpPr/>
          <p:nvPr/>
        </p:nvSpPr>
        <p:spPr bwMode="auto">
          <a:xfrm>
            <a:off x="4961731" y="30956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1" name="5-Point Star 50"/>
          <p:cNvSpPr/>
          <p:nvPr/>
        </p:nvSpPr>
        <p:spPr bwMode="auto">
          <a:xfrm>
            <a:off x="8390731" y="4391028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2" name="5-Point Star 51"/>
          <p:cNvSpPr/>
          <p:nvPr/>
        </p:nvSpPr>
        <p:spPr bwMode="auto">
          <a:xfrm>
            <a:off x="7095331" y="4391028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3" name="5-Point Star 52"/>
          <p:cNvSpPr/>
          <p:nvPr/>
        </p:nvSpPr>
        <p:spPr bwMode="auto">
          <a:xfrm>
            <a:off x="5647531" y="3552826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4" name="5-Point Star 53"/>
          <p:cNvSpPr/>
          <p:nvPr/>
        </p:nvSpPr>
        <p:spPr bwMode="auto">
          <a:xfrm>
            <a:off x="5647531" y="5229228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cxnSp>
        <p:nvCxnSpPr>
          <p:cNvPr id="70" name="Straight Arrow Connector 69"/>
          <p:cNvCxnSpPr>
            <a:stCxn id="18" idx="3"/>
            <a:endCxn id="19" idx="1"/>
          </p:cNvCxnSpPr>
          <p:nvPr/>
        </p:nvCxnSpPr>
        <p:spPr bwMode="auto">
          <a:xfrm>
            <a:off x="7105356" y="3819525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Straight Arrow Connector 72"/>
          <p:cNvCxnSpPr>
            <a:stCxn id="42" idx="3"/>
            <a:endCxn id="43" idx="1"/>
          </p:cNvCxnSpPr>
          <p:nvPr/>
        </p:nvCxnSpPr>
        <p:spPr bwMode="auto">
          <a:xfrm>
            <a:off x="7095331" y="5495925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6" name="Straight Arrow Connector 75"/>
          <p:cNvCxnSpPr>
            <a:stCxn id="43" idx="3"/>
            <a:endCxn id="29" idx="3"/>
          </p:cNvCxnSpPr>
          <p:nvPr/>
        </p:nvCxnSpPr>
        <p:spPr bwMode="auto">
          <a:xfrm flipV="1">
            <a:off x="8314531" y="4792429"/>
            <a:ext cx="589196" cy="7034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9" name="Straight Arrow Connector 78"/>
          <p:cNvCxnSpPr>
            <a:stCxn id="19" idx="3"/>
            <a:endCxn id="29" idx="1"/>
          </p:cNvCxnSpPr>
          <p:nvPr/>
        </p:nvCxnSpPr>
        <p:spPr bwMode="auto">
          <a:xfrm>
            <a:off x="8324559" y="3819528"/>
            <a:ext cx="579171" cy="7034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2" name="Straight Arrow Connector 81"/>
          <p:cNvCxnSpPr/>
          <p:nvPr/>
        </p:nvCxnSpPr>
        <p:spPr bwMode="auto">
          <a:xfrm flipV="1">
            <a:off x="9228931" y="4695827"/>
            <a:ext cx="609600" cy="1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2" name="Straight Arrow Connector 91"/>
          <p:cNvCxnSpPr>
            <a:stCxn id="41" idx="3"/>
            <a:endCxn id="44" idx="3"/>
          </p:cNvCxnSpPr>
          <p:nvPr/>
        </p:nvCxnSpPr>
        <p:spPr bwMode="auto">
          <a:xfrm flipV="1">
            <a:off x="5637509" y="5630629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5" name="Straight Arrow Connector 94"/>
          <p:cNvCxnSpPr>
            <a:stCxn id="40" idx="3"/>
            <a:endCxn id="44" idx="2"/>
          </p:cNvCxnSpPr>
          <p:nvPr/>
        </p:nvCxnSpPr>
        <p:spPr bwMode="auto">
          <a:xfrm>
            <a:off x="5637510" y="5495925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8" name="Straight Arrow Connector 97"/>
          <p:cNvCxnSpPr>
            <a:stCxn id="39" idx="3"/>
            <a:endCxn id="44" idx="1"/>
          </p:cNvCxnSpPr>
          <p:nvPr/>
        </p:nvCxnSpPr>
        <p:spPr bwMode="auto">
          <a:xfrm>
            <a:off x="5637509" y="4962525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1" name="Straight Arrow Connector 100"/>
          <p:cNvCxnSpPr>
            <a:stCxn id="17" idx="3"/>
            <a:endCxn id="4" idx="3"/>
          </p:cNvCxnSpPr>
          <p:nvPr/>
        </p:nvCxnSpPr>
        <p:spPr bwMode="auto">
          <a:xfrm flipV="1">
            <a:off x="5647534" y="3954229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4" name="Straight Arrow Connector 103"/>
          <p:cNvCxnSpPr>
            <a:stCxn id="16" idx="3"/>
            <a:endCxn id="4" idx="2"/>
          </p:cNvCxnSpPr>
          <p:nvPr/>
        </p:nvCxnSpPr>
        <p:spPr bwMode="auto">
          <a:xfrm>
            <a:off x="5647534" y="3819525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7" name="Straight Arrow Connector 106"/>
          <p:cNvCxnSpPr>
            <a:stCxn id="49" idx="3"/>
            <a:endCxn id="4" idx="1"/>
          </p:cNvCxnSpPr>
          <p:nvPr/>
        </p:nvCxnSpPr>
        <p:spPr bwMode="auto">
          <a:xfrm>
            <a:off x="5647534" y="3286125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7" name="Rectangular Callout 36"/>
          <p:cNvSpPr/>
          <p:nvPr/>
        </p:nvSpPr>
        <p:spPr bwMode="auto">
          <a:xfrm>
            <a:off x="6333331" y="6372225"/>
            <a:ext cx="2743200" cy="990601"/>
          </a:xfrm>
          <a:prstGeom prst="wedgeRectCallout">
            <a:avLst>
              <a:gd name="adj1" fmla="val 16167"/>
              <a:gd name="adj2" fmla="val -128334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/>
              <a:t>Queuing delays in kernel output buffer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1800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ounded Rectangle 131"/>
          <p:cNvSpPr/>
          <p:nvPr/>
        </p:nvSpPr>
        <p:spPr bwMode="auto">
          <a:xfrm>
            <a:off x="4428331" y="1952628"/>
            <a:ext cx="2895600" cy="4343399"/>
          </a:xfrm>
          <a:prstGeom prst="roundRect">
            <a:avLst/>
          </a:prstGeom>
          <a:solidFill>
            <a:schemeClr val="bg1">
              <a:lumMod val="95000"/>
              <a:alpha val="40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Causes of Congestion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38756" y="2105024"/>
            <a:ext cx="1981200" cy="46166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Kernel Output</a:t>
            </a:r>
            <a:endParaRPr lang="en-US" dirty="0"/>
          </a:p>
        </p:txBody>
      </p:sp>
      <p:sp>
        <p:nvSpPr>
          <p:cNvPr id="16" name="Delay 15"/>
          <p:cNvSpPr/>
          <p:nvPr/>
        </p:nvSpPr>
        <p:spPr bwMode="auto">
          <a:xfrm>
            <a:off x="4961731" y="3629026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7" name="Delay 16"/>
          <p:cNvSpPr/>
          <p:nvPr/>
        </p:nvSpPr>
        <p:spPr bwMode="auto">
          <a:xfrm>
            <a:off x="4961731" y="4162424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8" name="Delay 17"/>
          <p:cNvSpPr/>
          <p:nvPr/>
        </p:nvSpPr>
        <p:spPr bwMode="auto">
          <a:xfrm>
            <a:off x="6419556" y="3629026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9" name="Delay 18"/>
          <p:cNvSpPr/>
          <p:nvPr/>
        </p:nvSpPr>
        <p:spPr bwMode="auto">
          <a:xfrm>
            <a:off x="7638756" y="3629026"/>
            <a:ext cx="685800" cy="381000"/>
          </a:xfrm>
          <a:prstGeom prst="flowChartDela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" name="Summing Junction 3"/>
          <p:cNvSpPr/>
          <p:nvPr/>
        </p:nvSpPr>
        <p:spPr bwMode="auto">
          <a:xfrm>
            <a:off x="6038556" y="3629026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9" name="Summing Junction 28"/>
          <p:cNvSpPr/>
          <p:nvPr/>
        </p:nvSpPr>
        <p:spPr bwMode="auto">
          <a:xfrm>
            <a:off x="8847931" y="4467225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9" name="Delay 38"/>
          <p:cNvSpPr/>
          <p:nvPr/>
        </p:nvSpPr>
        <p:spPr bwMode="auto">
          <a:xfrm>
            <a:off x="4951706" y="4772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0" name="Delay 39"/>
          <p:cNvSpPr/>
          <p:nvPr/>
        </p:nvSpPr>
        <p:spPr bwMode="auto">
          <a:xfrm>
            <a:off x="4951706" y="5305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1" name="Delay 40"/>
          <p:cNvSpPr/>
          <p:nvPr/>
        </p:nvSpPr>
        <p:spPr bwMode="auto">
          <a:xfrm>
            <a:off x="4951706" y="58388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2" name="Delay 41"/>
          <p:cNvSpPr/>
          <p:nvPr/>
        </p:nvSpPr>
        <p:spPr bwMode="auto">
          <a:xfrm>
            <a:off x="6409531" y="5305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3" name="Delay 42"/>
          <p:cNvSpPr/>
          <p:nvPr/>
        </p:nvSpPr>
        <p:spPr bwMode="auto">
          <a:xfrm>
            <a:off x="7628731" y="5305427"/>
            <a:ext cx="685800" cy="381000"/>
          </a:xfrm>
          <a:prstGeom prst="flowChartDela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4" name="Summing Junction 43"/>
          <p:cNvSpPr/>
          <p:nvPr/>
        </p:nvSpPr>
        <p:spPr bwMode="auto">
          <a:xfrm>
            <a:off x="6028531" y="5305427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723731" y="2105024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Output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362156" y="2486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Circuits</a:t>
            </a:r>
            <a:endParaRPr lang="en-US" dirty="0"/>
          </a:p>
        </p:txBody>
      </p:sp>
      <p:sp>
        <p:nvSpPr>
          <p:cNvPr id="49" name="Delay 48"/>
          <p:cNvSpPr/>
          <p:nvPr/>
        </p:nvSpPr>
        <p:spPr bwMode="auto">
          <a:xfrm>
            <a:off x="4961731" y="30956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1" name="5-Point Star 50"/>
          <p:cNvSpPr/>
          <p:nvPr/>
        </p:nvSpPr>
        <p:spPr bwMode="auto">
          <a:xfrm>
            <a:off x="8390731" y="4391025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2" name="5-Point Star 51"/>
          <p:cNvSpPr/>
          <p:nvPr/>
        </p:nvSpPr>
        <p:spPr bwMode="auto">
          <a:xfrm>
            <a:off x="7095331" y="4391025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3" name="5-Point Star 52"/>
          <p:cNvSpPr/>
          <p:nvPr/>
        </p:nvSpPr>
        <p:spPr bwMode="auto">
          <a:xfrm>
            <a:off x="5647531" y="3552826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4" name="5-Point Star 53"/>
          <p:cNvSpPr/>
          <p:nvPr/>
        </p:nvSpPr>
        <p:spPr bwMode="auto">
          <a:xfrm>
            <a:off x="5647531" y="5229227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cxnSp>
        <p:nvCxnSpPr>
          <p:cNvPr id="70" name="Straight Arrow Connector 69"/>
          <p:cNvCxnSpPr>
            <a:stCxn id="18" idx="3"/>
            <a:endCxn id="19" idx="1"/>
          </p:cNvCxnSpPr>
          <p:nvPr/>
        </p:nvCxnSpPr>
        <p:spPr bwMode="auto">
          <a:xfrm>
            <a:off x="7105356" y="3819524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Straight Arrow Connector 72"/>
          <p:cNvCxnSpPr>
            <a:stCxn id="42" idx="3"/>
            <a:endCxn id="43" idx="1"/>
          </p:cNvCxnSpPr>
          <p:nvPr/>
        </p:nvCxnSpPr>
        <p:spPr bwMode="auto">
          <a:xfrm>
            <a:off x="7095331" y="5495924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6" name="Straight Arrow Connector 75"/>
          <p:cNvCxnSpPr>
            <a:stCxn id="43" idx="3"/>
            <a:endCxn id="29" idx="3"/>
          </p:cNvCxnSpPr>
          <p:nvPr/>
        </p:nvCxnSpPr>
        <p:spPr bwMode="auto">
          <a:xfrm flipV="1">
            <a:off x="8314531" y="4792428"/>
            <a:ext cx="589196" cy="7034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9" name="Straight Arrow Connector 78"/>
          <p:cNvCxnSpPr>
            <a:stCxn id="19" idx="3"/>
            <a:endCxn id="29" idx="1"/>
          </p:cNvCxnSpPr>
          <p:nvPr/>
        </p:nvCxnSpPr>
        <p:spPr bwMode="auto">
          <a:xfrm>
            <a:off x="8324559" y="3819525"/>
            <a:ext cx="579171" cy="7034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2" name="Straight Arrow Connector 81"/>
          <p:cNvCxnSpPr/>
          <p:nvPr/>
        </p:nvCxnSpPr>
        <p:spPr bwMode="auto">
          <a:xfrm flipV="1">
            <a:off x="9228931" y="4695826"/>
            <a:ext cx="609600" cy="1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2" name="Straight Arrow Connector 91"/>
          <p:cNvCxnSpPr>
            <a:stCxn id="41" idx="3"/>
            <a:endCxn id="44" idx="3"/>
          </p:cNvCxnSpPr>
          <p:nvPr/>
        </p:nvCxnSpPr>
        <p:spPr bwMode="auto">
          <a:xfrm flipV="1">
            <a:off x="5637509" y="5630628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5" name="Straight Arrow Connector 94"/>
          <p:cNvCxnSpPr>
            <a:stCxn id="40" idx="3"/>
            <a:endCxn id="44" idx="2"/>
          </p:cNvCxnSpPr>
          <p:nvPr/>
        </p:nvCxnSpPr>
        <p:spPr bwMode="auto">
          <a:xfrm>
            <a:off x="5637510" y="5495924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8" name="Straight Arrow Connector 97"/>
          <p:cNvCxnSpPr>
            <a:stCxn id="39" idx="3"/>
            <a:endCxn id="44" idx="1"/>
          </p:cNvCxnSpPr>
          <p:nvPr/>
        </p:nvCxnSpPr>
        <p:spPr bwMode="auto">
          <a:xfrm>
            <a:off x="5637509" y="4962524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1" name="Straight Arrow Connector 100"/>
          <p:cNvCxnSpPr>
            <a:stCxn id="17" idx="3"/>
            <a:endCxn id="4" idx="3"/>
          </p:cNvCxnSpPr>
          <p:nvPr/>
        </p:nvCxnSpPr>
        <p:spPr bwMode="auto">
          <a:xfrm flipV="1">
            <a:off x="5647534" y="3954228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4" name="Straight Arrow Connector 103"/>
          <p:cNvCxnSpPr>
            <a:stCxn id="16" idx="3"/>
            <a:endCxn id="4" idx="2"/>
          </p:cNvCxnSpPr>
          <p:nvPr/>
        </p:nvCxnSpPr>
        <p:spPr bwMode="auto">
          <a:xfrm>
            <a:off x="5647534" y="3819524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7" name="Straight Arrow Connector 106"/>
          <p:cNvCxnSpPr>
            <a:stCxn id="49" idx="3"/>
            <a:endCxn id="4" idx="1"/>
          </p:cNvCxnSpPr>
          <p:nvPr/>
        </p:nvCxnSpPr>
        <p:spPr bwMode="auto">
          <a:xfrm>
            <a:off x="5647534" y="3286125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7" name="Rectangular Callout 36"/>
          <p:cNvSpPr/>
          <p:nvPr/>
        </p:nvSpPr>
        <p:spPr bwMode="auto">
          <a:xfrm>
            <a:off x="6333331" y="6372225"/>
            <a:ext cx="2743200" cy="990601"/>
          </a:xfrm>
          <a:prstGeom prst="wedgeRectCallout">
            <a:avLst>
              <a:gd name="adj1" fmla="val 16167"/>
              <a:gd name="adj2" fmla="val -128334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/>
              <a:t>Queuing delays in kernel output buffer</a:t>
            </a:r>
            <a:endParaRPr lang="en-US" i="1" dirty="0"/>
          </a:p>
        </p:txBody>
      </p:sp>
      <p:sp>
        <p:nvSpPr>
          <p:cNvPr id="38" name="Rectangular Callout 37"/>
          <p:cNvSpPr/>
          <p:nvPr/>
        </p:nvSpPr>
        <p:spPr bwMode="auto">
          <a:xfrm>
            <a:off x="618331" y="3019427"/>
            <a:ext cx="2743200" cy="1295399"/>
          </a:xfrm>
          <a:prstGeom prst="wedgeRectCallout">
            <a:avLst>
              <a:gd name="adj1" fmla="val 83041"/>
              <a:gd name="adj2" fmla="val 15693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 smtClean="0">
                <a:solidFill>
                  <a:srgbClr val="FFFF00"/>
                </a:solidFill>
              </a:rPr>
              <a:t>Problem 1:</a:t>
            </a:r>
          </a:p>
          <a:p>
            <a:pPr algn="ctr" defTabSz="914169"/>
            <a:r>
              <a:rPr lang="en-US" dirty="0" smtClean="0"/>
              <a:t>Circuit scheduling</a:t>
            </a:r>
            <a:endParaRPr lang="en-US" i="1" dirty="0"/>
          </a:p>
        </p:txBody>
      </p:sp>
      <p:sp>
        <p:nvSpPr>
          <p:cNvPr id="46" name="Rectangular Callout 45"/>
          <p:cNvSpPr/>
          <p:nvPr/>
        </p:nvSpPr>
        <p:spPr bwMode="auto">
          <a:xfrm>
            <a:off x="618331" y="4695828"/>
            <a:ext cx="2743200" cy="1295399"/>
          </a:xfrm>
          <a:prstGeom prst="wedgeRectCallout">
            <a:avLst>
              <a:gd name="adj1" fmla="val 83041"/>
              <a:gd name="adj2" fmla="val 15693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 smtClean="0">
                <a:solidFill>
                  <a:srgbClr val="FFFF00"/>
                </a:solidFill>
              </a:rPr>
              <a:t>Problem 2:</a:t>
            </a:r>
          </a:p>
          <a:p>
            <a:pPr algn="ctr" defTabSz="914169"/>
            <a:r>
              <a:rPr lang="en-US" dirty="0" smtClean="0"/>
              <a:t>Flushing to Sockets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5362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ounded Rectangle 131"/>
          <p:cNvSpPr/>
          <p:nvPr/>
        </p:nvSpPr>
        <p:spPr bwMode="auto">
          <a:xfrm>
            <a:off x="4428331" y="1952628"/>
            <a:ext cx="2895600" cy="4343399"/>
          </a:xfrm>
          <a:prstGeom prst="roundRect">
            <a:avLst/>
          </a:prstGeom>
          <a:solidFill>
            <a:schemeClr val="bg1">
              <a:lumMod val="95000"/>
              <a:alpha val="40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1: Circuit Scheduling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38756" y="2105025"/>
            <a:ext cx="1981200" cy="46166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Kernel Output</a:t>
            </a:r>
            <a:endParaRPr lang="en-US" dirty="0"/>
          </a:p>
        </p:txBody>
      </p:sp>
      <p:sp>
        <p:nvSpPr>
          <p:cNvPr id="16" name="Delay 15"/>
          <p:cNvSpPr/>
          <p:nvPr/>
        </p:nvSpPr>
        <p:spPr bwMode="auto">
          <a:xfrm>
            <a:off x="4961731" y="36290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7" name="Delay 16"/>
          <p:cNvSpPr/>
          <p:nvPr/>
        </p:nvSpPr>
        <p:spPr bwMode="auto">
          <a:xfrm>
            <a:off x="4961731" y="41624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8" name="Delay 17"/>
          <p:cNvSpPr/>
          <p:nvPr/>
        </p:nvSpPr>
        <p:spPr bwMode="auto">
          <a:xfrm>
            <a:off x="6419556" y="36290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9" name="Delay 18"/>
          <p:cNvSpPr/>
          <p:nvPr/>
        </p:nvSpPr>
        <p:spPr bwMode="auto">
          <a:xfrm>
            <a:off x="7638756" y="36290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" name="Summing Junction 3"/>
          <p:cNvSpPr/>
          <p:nvPr/>
        </p:nvSpPr>
        <p:spPr bwMode="auto">
          <a:xfrm>
            <a:off x="6038556" y="3629027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9" name="Summing Junction 28"/>
          <p:cNvSpPr/>
          <p:nvPr/>
        </p:nvSpPr>
        <p:spPr bwMode="auto">
          <a:xfrm>
            <a:off x="8847931" y="4467226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9" name="Delay 38"/>
          <p:cNvSpPr/>
          <p:nvPr/>
        </p:nvSpPr>
        <p:spPr bwMode="auto">
          <a:xfrm>
            <a:off x="4951706" y="4772026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0" name="Delay 39"/>
          <p:cNvSpPr/>
          <p:nvPr/>
        </p:nvSpPr>
        <p:spPr bwMode="auto">
          <a:xfrm>
            <a:off x="4951706" y="53054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1" name="Delay 40"/>
          <p:cNvSpPr/>
          <p:nvPr/>
        </p:nvSpPr>
        <p:spPr bwMode="auto">
          <a:xfrm>
            <a:off x="4951706" y="58388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2" name="Delay 41"/>
          <p:cNvSpPr/>
          <p:nvPr/>
        </p:nvSpPr>
        <p:spPr bwMode="auto">
          <a:xfrm>
            <a:off x="6409531" y="53054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3" name="Delay 42"/>
          <p:cNvSpPr/>
          <p:nvPr/>
        </p:nvSpPr>
        <p:spPr bwMode="auto">
          <a:xfrm>
            <a:off x="7628731" y="53054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4" name="Summing Junction 43"/>
          <p:cNvSpPr/>
          <p:nvPr/>
        </p:nvSpPr>
        <p:spPr bwMode="auto">
          <a:xfrm>
            <a:off x="6028531" y="5305428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723731" y="2105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Output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362156" y="2486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Circuits</a:t>
            </a:r>
            <a:endParaRPr lang="en-US" dirty="0"/>
          </a:p>
        </p:txBody>
      </p:sp>
      <p:sp>
        <p:nvSpPr>
          <p:cNvPr id="49" name="Delay 48"/>
          <p:cNvSpPr/>
          <p:nvPr/>
        </p:nvSpPr>
        <p:spPr bwMode="auto">
          <a:xfrm>
            <a:off x="4961731" y="30956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1" name="5-Point Star 50"/>
          <p:cNvSpPr/>
          <p:nvPr/>
        </p:nvSpPr>
        <p:spPr bwMode="auto">
          <a:xfrm>
            <a:off x="8390731" y="4391028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2" name="5-Point Star 51"/>
          <p:cNvSpPr/>
          <p:nvPr/>
        </p:nvSpPr>
        <p:spPr bwMode="auto">
          <a:xfrm>
            <a:off x="7095331" y="4391028"/>
            <a:ext cx="457200" cy="457200"/>
          </a:xfrm>
          <a:prstGeom prst="star5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3" name="5-Point Star 52"/>
          <p:cNvSpPr/>
          <p:nvPr/>
        </p:nvSpPr>
        <p:spPr bwMode="auto">
          <a:xfrm>
            <a:off x="5647531" y="3552826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4" name="5-Point Star 53"/>
          <p:cNvSpPr/>
          <p:nvPr/>
        </p:nvSpPr>
        <p:spPr bwMode="auto">
          <a:xfrm>
            <a:off x="5647531" y="5229228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cxnSp>
        <p:nvCxnSpPr>
          <p:cNvPr id="70" name="Straight Arrow Connector 69"/>
          <p:cNvCxnSpPr>
            <a:stCxn id="18" idx="3"/>
            <a:endCxn id="19" idx="1"/>
          </p:cNvCxnSpPr>
          <p:nvPr/>
        </p:nvCxnSpPr>
        <p:spPr bwMode="auto">
          <a:xfrm>
            <a:off x="7105356" y="3819525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Straight Arrow Connector 72"/>
          <p:cNvCxnSpPr>
            <a:stCxn id="42" idx="3"/>
            <a:endCxn id="43" idx="1"/>
          </p:cNvCxnSpPr>
          <p:nvPr/>
        </p:nvCxnSpPr>
        <p:spPr bwMode="auto">
          <a:xfrm>
            <a:off x="7095331" y="5495925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6" name="Straight Arrow Connector 75"/>
          <p:cNvCxnSpPr>
            <a:stCxn id="43" idx="3"/>
            <a:endCxn id="29" idx="3"/>
          </p:cNvCxnSpPr>
          <p:nvPr/>
        </p:nvCxnSpPr>
        <p:spPr bwMode="auto">
          <a:xfrm flipV="1">
            <a:off x="8314531" y="4792429"/>
            <a:ext cx="589196" cy="7034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9" name="Straight Arrow Connector 78"/>
          <p:cNvCxnSpPr>
            <a:stCxn id="19" idx="3"/>
            <a:endCxn id="29" idx="1"/>
          </p:cNvCxnSpPr>
          <p:nvPr/>
        </p:nvCxnSpPr>
        <p:spPr bwMode="auto">
          <a:xfrm>
            <a:off x="8324559" y="3819528"/>
            <a:ext cx="579171" cy="7034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2" name="Straight Arrow Connector 81"/>
          <p:cNvCxnSpPr/>
          <p:nvPr/>
        </p:nvCxnSpPr>
        <p:spPr bwMode="auto">
          <a:xfrm flipV="1">
            <a:off x="9228931" y="4695827"/>
            <a:ext cx="609600" cy="1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2" name="Straight Arrow Connector 91"/>
          <p:cNvCxnSpPr>
            <a:stCxn id="41" idx="3"/>
            <a:endCxn id="44" idx="3"/>
          </p:cNvCxnSpPr>
          <p:nvPr/>
        </p:nvCxnSpPr>
        <p:spPr bwMode="auto">
          <a:xfrm flipV="1">
            <a:off x="5637509" y="5630629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5" name="Straight Arrow Connector 94"/>
          <p:cNvCxnSpPr>
            <a:stCxn id="40" idx="3"/>
            <a:endCxn id="44" idx="2"/>
          </p:cNvCxnSpPr>
          <p:nvPr/>
        </p:nvCxnSpPr>
        <p:spPr bwMode="auto">
          <a:xfrm>
            <a:off x="5637510" y="5495925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8" name="Straight Arrow Connector 97"/>
          <p:cNvCxnSpPr>
            <a:stCxn id="39" idx="3"/>
            <a:endCxn id="44" idx="1"/>
          </p:cNvCxnSpPr>
          <p:nvPr/>
        </p:nvCxnSpPr>
        <p:spPr bwMode="auto">
          <a:xfrm>
            <a:off x="5637509" y="4962525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1" name="Straight Arrow Connector 100"/>
          <p:cNvCxnSpPr>
            <a:stCxn id="17" idx="3"/>
            <a:endCxn id="4" idx="3"/>
          </p:cNvCxnSpPr>
          <p:nvPr/>
        </p:nvCxnSpPr>
        <p:spPr bwMode="auto">
          <a:xfrm flipV="1">
            <a:off x="5647534" y="3954229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4" name="Straight Arrow Connector 103"/>
          <p:cNvCxnSpPr>
            <a:stCxn id="16" idx="3"/>
            <a:endCxn id="4" idx="2"/>
          </p:cNvCxnSpPr>
          <p:nvPr/>
        </p:nvCxnSpPr>
        <p:spPr bwMode="auto">
          <a:xfrm>
            <a:off x="5647534" y="3819525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7" name="Straight Arrow Connector 106"/>
          <p:cNvCxnSpPr>
            <a:stCxn id="49" idx="3"/>
            <a:endCxn id="4" idx="1"/>
          </p:cNvCxnSpPr>
          <p:nvPr/>
        </p:nvCxnSpPr>
        <p:spPr bwMode="auto">
          <a:xfrm>
            <a:off x="5647534" y="3286125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4" name="Rectangular Callout 63"/>
          <p:cNvSpPr/>
          <p:nvPr/>
        </p:nvSpPr>
        <p:spPr bwMode="auto">
          <a:xfrm>
            <a:off x="5571331" y="6372225"/>
            <a:ext cx="3124200" cy="1066800"/>
          </a:xfrm>
          <a:prstGeom prst="wedgeRectCallout">
            <a:avLst>
              <a:gd name="adj1" fmla="val 6130"/>
              <a:gd name="adj2" fmla="val -201817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 err="1"/>
              <a:t>Libevent</a:t>
            </a:r>
            <a:r>
              <a:rPr lang="en-US" dirty="0"/>
              <a:t> schedules one connection at a time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57440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ounded Rectangle 131"/>
          <p:cNvSpPr/>
          <p:nvPr/>
        </p:nvSpPr>
        <p:spPr bwMode="auto">
          <a:xfrm>
            <a:off x="4428331" y="1952628"/>
            <a:ext cx="2895600" cy="4343399"/>
          </a:xfrm>
          <a:prstGeom prst="roundRect">
            <a:avLst/>
          </a:prstGeom>
          <a:solidFill>
            <a:schemeClr val="bg1">
              <a:lumMod val="95000"/>
              <a:alpha val="40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1: </a:t>
            </a:r>
            <a:r>
              <a:rPr lang="en-US" dirty="0" smtClean="0"/>
              <a:t>Circuit Scheduling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38756" y="2105025"/>
            <a:ext cx="1981200" cy="46166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Kernel Output</a:t>
            </a:r>
            <a:endParaRPr lang="en-US" dirty="0"/>
          </a:p>
        </p:txBody>
      </p:sp>
      <p:sp>
        <p:nvSpPr>
          <p:cNvPr id="16" name="Delay 15"/>
          <p:cNvSpPr/>
          <p:nvPr/>
        </p:nvSpPr>
        <p:spPr bwMode="auto">
          <a:xfrm>
            <a:off x="4961731" y="36290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7" name="Delay 16"/>
          <p:cNvSpPr/>
          <p:nvPr/>
        </p:nvSpPr>
        <p:spPr bwMode="auto">
          <a:xfrm>
            <a:off x="4961731" y="41624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8" name="Delay 17"/>
          <p:cNvSpPr/>
          <p:nvPr/>
        </p:nvSpPr>
        <p:spPr bwMode="auto">
          <a:xfrm>
            <a:off x="6419556" y="36290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9" name="Delay 18"/>
          <p:cNvSpPr/>
          <p:nvPr/>
        </p:nvSpPr>
        <p:spPr bwMode="auto">
          <a:xfrm>
            <a:off x="7638756" y="36290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" name="Summing Junction 3"/>
          <p:cNvSpPr/>
          <p:nvPr/>
        </p:nvSpPr>
        <p:spPr bwMode="auto">
          <a:xfrm>
            <a:off x="6038556" y="3629027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9" name="Summing Junction 28"/>
          <p:cNvSpPr/>
          <p:nvPr/>
        </p:nvSpPr>
        <p:spPr bwMode="auto">
          <a:xfrm>
            <a:off x="8847931" y="4467226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9" name="Delay 38"/>
          <p:cNvSpPr/>
          <p:nvPr/>
        </p:nvSpPr>
        <p:spPr bwMode="auto">
          <a:xfrm>
            <a:off x="4951706" y="4772026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0" name="Delay 39"/>
          <p:cNvSpPr/>
          <p:nvPr/>
        </p:nvSpPr>
        <p:spPr bwMode="auto">
          <a:xfrm>
            <a:off x="4951706" y="53054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1" name="Delay 40"/>
          <p:cNvSpPr/>
          <p:nvPr/>
        </p:nvSpPr>
        <p:spPr bwMode="auto">
          <a:xfrm>
            <a:off x="4951706" y="58388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2" name="Delay 41"/>
          <p:cNvSpPr/>
          <p:nvPr/>
        </p:nvSpPr>
        <p:spPr bwMode="auto">
          <a:xfrm>
            <a:off x="6409531" y="53054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3" name="Delay 42"/>
          <p:cNvSpPr/>
          <p:nvPr/>
        </p:nvSpPr>
        <p:spPr bwMode="auto">
          <a:xfrm>
            <a:off x="7628731" y="53054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4" name="Summing Junction 43"/>
          <p:cNvSpPr/>
          <p:nvPr/>
        </p:nvSpPr>
        <p:spPr bwMode="auto">
          <a:xfrm>
            <a:off x="6028531" y="5305428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723731" y="2105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Output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362156" y="2486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Circuits</a:t>
            </a:r>
            <a:endParaRPr lang="en-US" dirty="0"/>
          </a:p>
        </p:txBody>
      </p:sp>
      <p:sp>
        <p:nvSpPr>
          <p:cNvPr id="49" name="Delay 48"/>
          <p:cNvSpPr/>
          <p:nvPr/>
        </p:nvSpPr>
        <p:spPr bwMode="auto">
          <a:xfrm>
            <a:off x="4961731" y="30956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1" name="5-Point Star 50"/>
          <p:cNvSpPr/>
          <p:nvPr/>
        </p:nvSpPr>
        <p:spPr bwMode="auto">
          <a:xfrm>
            <a:off x="8390731" y="4391028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2" name="5-Point Star 51"/>
          <p:cNvSpPr/>
          <p:nvPr/>
        </p:nvSpPr>
        <p:spPr bwMode="auto">
          <a:xfrm>
            <a:off x="7095331" y="4391028"/>
            <a:ext cx="457200" cy="457200"/>
          </a:xfrm>
          <a:prstGeom prst="star5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3" name="5-Point Star 52"/>
          <p:cNvSpPr/>
          <p:nvPr/>
        </p:nvSpPr>
        <p:spPr bwMode="auto">
          <a:xfrm>
            <a:off x="5647531" y="3552826"/>
            <a:ext cx="457200" cy="457200"/>
          </a:xfrm>
          <a:prstGeom prst="star5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4" name="5-Point Star 53"/>
          <p:cNvSpPr/>
          <p:nvPr/>
        </p:nvSpPr>
        <p:spPr bwMode="auto">
          <a:xfrm>
            <a:off x="5647531" y="5229228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cxnSp>
        <p:nvCxnSpPr>
          <p:cNvPr id="70" name="Straight Arrow Connector 69"/>
          <p:cNvCxnSpPr>
            <a:stCxn id="18" idx="3"/>
            <a:endCxn id="19" idx="1"/>
          </p:cNvCxnSpPr>
          <p:nvPr/>
        </p:nvCxnSpPr>
        <p:spPr bwMode="auto">
          <a:xfrm>
            <a:off x="7105356" y="3819525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Straight Arrow Connector 72"/>
          <p:cNvCxnSpPr>
            <a:stCxn id="42" idx="3"/>
            <a:endCxn id="43" idx="1"/>
          </p:cNvCxnSpPr>
          <p:nvPr/>
        </p:nvCxnSpPr>
        <p:spPr bwMode="auto">
          <a:xfrm>
            <a:off x="7095331" y="5495925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6" name="Straight Arrow Connector 75"/>
          <p:cNvCxnSpPr>
            <a:stCxn id="43" idx="3"/>
            <a:endCxn id="29" idx="3"/>
          </p:cNvCxnSpPr>
          <p:nvPr/>
        </p:nvCxnSpPr>
        <p:spPr bwMode="auto">
          <a:xfrm flipV="1">
            <a:off x="8314531" y="4792429"/>
            <a:ext cx="589196" cy="7034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9" name="Straight Arrow Connector 78"/>
          <p:cNvCxnSpPr>
            <a:stCxn id="19" idx="3"/>
            <a:endCxn id="29" idx="1"/>
          </p:cNvCxnSpPr>
          <p:nvPr/>
        </p:nvCxnSpPr>
        <p:spPr bwMode="auto">
          <a:xfrm>
            <a:off x="8324559" y="3819528"/>
            <a:ext cx="579171" cy="7034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2" name="Straight Arrow Connector 81"/>
          <p:cNvCxnSpPr/>
          <p:nvPr/>
        </p:nvCxnSpPr>
        <p:spPr bwMode="auto">
          <a:xfrm flipV="1">
            <a:off x="9228931" y="4695827"/>
            <a:ext cx="609600" cy="1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2" name="Straight Arrow Connector 91"/>
          <p:cNvCxnSpPr>
            <a:stCxn id="41" idx="3"/>
            <a:endCxn id="44" idx="3"/>
          </p:cNvCxnSpPr>
          <p:nvPr/>
        </p:nvCxnSpPr>
        <p:spPr bwMode="auto">
          <a:xfrm flipV="1">
            <a:off x="5637509" y="5630629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5" name="Straight Arrow Connector 94"/>
          <p:cNvCxnSpPr>
            <a:stCxn id="40" idx="3"/>
            <a:endCxn id="44" idx="2"/>
          </p:cNvCxnSpPr>
          <p:nvPr/>
        </p:nvCxnSpPr>
        <p:spPr bwMode="auto">
          <a:xfrm>
            <a:off x="5637510" y="5495925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8" name="Straight Arrow Connector 97"/>
          <p:cNvCxnSpPr>
            <a:stCxn id="39" idx="3"/>
            <a:endCxn id="44" idx="1"/>
          </p:cNvCxnSpPr>
          <p:nvPr/>
        </p:nvCxnSpPr>
        <p:spPr bwMode="auto">
          <a:xfrm>
            <a:off x="5637509" y="4962525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1" name="Straight Arrow Connector 100"/>
          <p:cNvCxnSpPr>
            <a:stCxn id="17" idx="3"/>
            <a:endCxn id="4" idx="3"/>
          </p:cNvCxnSpPr>
          <p:nvPr/>
        </p:nvCxnSpPr>
        <p:spPr bwMode="auto">
          <a:xfrm flipV="1">
            <a:off x="5647534" y="3954229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4" name="Straight Arrow Connector 103"/>
          <p:cNvCxnSpPr>
            <a:stCxn id="16" idx="3"/>
            <a:endCxn id="4" idx="2"/>
          </p:cNvCxnSpPr>
          <p:nvPr/>
        </p:nvCxnSpPr>
        <p:spPr bwMode="auto">
          <a:xfrm>
            <a:off x="5647534" y="3819525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7" name="Straight Arrow Connector 106"/>
          <p:cNvCxnSpPr>
            <a:stCxn id="49" idx="3"/>
            <a:endCxn id="4" idx="1"/>
          </p:cNvCxnSpPr>
          <p:nvPr/>
        </p:nvCxnSpPr>
        <p:spPr bwMode="auto">
          <a:xfrm>
            <a:off x="5647534" y="3286125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4" name="Rectangular Callout 63"/>
          <p:cNvSpPr/>
          <p:nvPr/>
        </p:nvSpPr>
        <p:spPr bwMode="auto">
          <a:xfrm>
            <a:off x="5571331" y="6372225"/>
            <a:ext cx="3124200" cy="1066800"/>
          </a:xfrm>
          <a:prstGeom prst="wedgeRectCallout">
            <a:avLst>
              <a:gd name="adj1" fmla="val 6130"/>
              <a:gd name="adj2" fmla="val -201817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 err="1"/>
              <a:t>Libevent</a:t>
            </a:r>
            <a:r>
              <a:rPr lang="en-US" dirty="0"/>
              <a:t> schedules one connection at a time</a:t>
            </a:r>
            <a:endParaRPr lang="en-US" i="1" dirty="0"/>
          </a:p>
        </p:txBody>
      </p:sp>
      <p:sp>
        <p:nvSpPr>
          <p:cNvPr id="37" name="Rectangular Callout 36"/>
          <p:cNvSpPr/>
          <p:nvPr/>
        </p:nvSpPr>
        <p:spPr bwMode="auto">
          <a:xfrm>
            <a:off x="313531" y="3095625"/>
            <a:ext cx="3200400" cy="1371600"/>
          </a:xfrm>
          <a:prstGeom prst="wedgeRectCallout">
            <a:avLst>
              <a:gd name="adj1" fmla="val 79402"/>
              <a:gd name="adj2" fmla="val -23988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/>
              <a:t>Tor only considers a subset of writable circuits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4809331" y="3019427"/>
            <a:ext cx="3657600" cy="1600200"/>
          </a:xfrm>
          <a:prstGeom prst="rect">
            <a:avLst/>
          </a:prstGeom>
          <a:noFill/>
          <a:ln w="50800" cap="flat" cmpd="sng" algn="ctr">
            <a:solidFill>
              <a:schemeClr val="bg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66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ounded Rectangle 131"/>
          <p:cNvSpPr/>
          <p:nvPr/>
        </p:nvSpPr>
        <p:spPr bwMode="auto">
          <a:xfrm>
            <a:off x="4428331" y="1952628"/>
            <a:ext cx="2895600" cy="4343399"/>
          </a:xfrm>
          <a:prstGeom prst="roundRect">
            <a:avLst/>
          </a:prstGeom>
          <a:solidFill>
            <a:schemeClr val="bg1">
              <a:lumMod val="95000"/>
              <a:alpha val="40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1: </a:t>
            </a:r>
            <a:r>
              <a:rPr lang="en-US" dirty="0" smtClean="0"/>
              <a:t>Circuit Scheduling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38756" y="2105025"/>
            <a:ext cx="1981200" cy="46166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Kernel Output</a:t>
            </a:r>
            <a:endParaRPr lang="en-US" dirty="0"/>
          </a:p>
        </p:txBody>
      </p:sp>
      <p:sp>
        <p:nvSpPr>
          <p:cNvPr id="16" name="Delay 15"/>
          <p:cNvSpPr/>
          <p:nvPr/>
        </p:nvSpPr>
        <p:spPr bwMode="auto">
          <a:xfrm>
            <a:off x="4961731" y="36290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7" name="Delay 16"/>
          <p:cNvSpPr/>
          <p:nvPr/>
        </p:nvSpPr>
        <p:spPr bwMode="auto">
          <a:xfrm>
            <a:off x="4961731" y="41624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8" name="Delay 17"/>
          <p:cNvSpPr/>
          <p:nvPr/>
        </p:nvSpPr>
        <p:spPr bwMode="auto">
          <a:xfrm>
            <a:off x="6419556" y="36290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9" name="Delay 18"/>
          <p:cNvSpPr/>
          <p:nvPr/>
        </p:nvSpPr>
        <p:spPr bwMode="auto">
          <a:xfrm>
            <a:off x="7638756" y="36290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" name="Summing Junction 3"/>
          <p:cNvSpPr/>
          <p:nvPr/>
        </p:nvSpPr>
        <p:spPr bwMode="auto">
          <a:xfrm>
            <a:off x="6038556" y="3629027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9" name="Summing Junction 28"/>
          <p:cNvSpPr/>
          <p:nvPr/>
        </p:nvSpPr>
        <p:spPr bwMode="auto">
          <a:xfrm>
            <a:off x="8847931" y="4467226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9" name="Delay 38"/>
          <p:cNvSpPr/>
          <p:nvPr/>
        </p:nvSpPr>
        <p:spPr bwMode="auto">
          <a:xfrm>
            <a:off x="4951706" y="4772026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0" name="Delay 39"/>
          <p:cNvSpPr/>
          <p:nvPr/>
        </p:nvSpPr>
        <p:spPr bwMode="auto">
          <a:xfrm>
            <a:off x="4951706" y="53054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1" name="Delay 40"/>
          <p:cNvSpPr/>
          <p:nvPr/>
        </p:nvSpPr>
        <p:spPr bwMode="auto">
          <a:xfrm>
            <a:off x="4951706" y="58388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2" name="Delay 41"/>
          <p:cNvSpPr/>
          <p:nvPr/>
        </p:nvSpPr>
        <p:spPr bwMode="auto">
          <a:xfrm>
            <a:off x="6409531" y="53054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3" name="Delay 42"/>
          <p:cNvSpPr/>
          <p:nvPr/>
        </p:nvSpPr>
        <p:spPr bwMode="auto">
          <a:xfrm>
            <a:off x="7628731" y="53054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4" name="Summing Junction 43"/>
          <p:cNvSpPr/>
          <p:nvPr/>
        </p:nvSpPr>
        <p:spPr bwMode="auto">
          <a:xfrm>
            <a:off x="6028531" y="5305428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723731" y="2105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Output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362156" y="2486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Circuits</a:t>
            </a:r>
            <a:endParaRPr lang="en-US" dirty="0"/>
          </a:p>
        </p:txBody>
      </p:sp>
      <p:sp>
        <p:nvSpPr>
          <p:cNvPr id="49" name="Delay 48"/>
          <p:cNvSpPr/>
          <p:nvPr/>
        </p:nvSpPr>
        <p:spPr bwMode="auto">
          <a:xfrm>
            <a:off x="4961731" y="30956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1" name="5-Point Star 50"/>
          <p:cNvSpPr/>
          <p:nvPr/>
        </p:nvSpPr>
        <p:spPr bwMode="auto">
          <a:xfrm>
            <a:off x="8390731" y="4391028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2" name="5-Point Star 51"/>
          <p:cNvSpPr/>
          <p:nvPr/>
        </p:nvSpPr>
        <p:spPr bwMode="auto">
          <a:xfrm>
            <a:off x="7095331" y="4391028"/>
            <a:ext cx="457200" cy="457200"/>
          </a:xfrm>
          <a:prstGeom prst="star5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3" name="5-Point Star 52"/>
          <p:cNvSpPr/>
          <p:nvPr/>
        </p:nvSpPr>
        <p:spPr bwMode="auto">
          <a:xfrm>
            <a:off x="5647531" y="3552826"/>
            <a:ext cx="457200" cy="457200"/>
          </a:xfrm>
          <a:prstGeom prst="star5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4" name="5-Point Star 53"/>
          <p:cNvSpPr/>
          <p:nvPr/>
        </p:nvSpPr>
        <p:spPr bwMode="auto">
          <a:xfrm>
            <a:off x="5647531" y="5229228"/>
            <a:ext cx="457200" cy="457200"/>
          </a:xfrm>
          <a:prstGeom prst="star5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cxnSp>
        <p:nvCxnSpPr>
          <p:cNvPr id="70" name="Straight Arrow Connector 69"/>
          <p:cNvCxnSpPr>
            <a:stCxn id="18" idx="3"/>
            <a:endCxn id="19" idx="1"/>
          </p:cNvCxnSpPr>
          <p:nvPr/>
        </p:nvCxnSpPr>
        <p:spPr bwMode="auto">
          <a:xfrm>
            <a:off x="7105356" y="3819525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Straight Arrow Connector 72"/>
          <p:cNvCxnSpPr>
            <a:stCxn id="42" idx="3"/>
            <a:endCxn id="43" idx="1"/>
          </p:cNvCxnSpPr>
          <p:nvPr/>
        </p:nvCxnSpPr>
        <p:spPr bwMode="auto">
          <a:xfrm>
            <a:off x="7095331" y="5495925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6" name="Straight Arrow Connector 75"/>
          <p:cNvCxnSpPr>
            <a:stCxn id="43" idx="3"/>
            <a:endCxn id="29" idx="3"/>
          </p:cNvCxnSpPr>
          <p:nvPr/>
        </p:nvCxnSpPr>
        <p:spPr bwMode="auto">
          <a:xfrm flipV="1">
            <a:off x="8314531" y="4792429"/>
            <a:ext cx="589196" cy="7034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9" name="Straight Arrow Connector 78"/>
          <p:cNvCxnSpPr>
            <a:stCxn id="19" idx="3"/>
            <a:endCxn id="29" idx="1"/>
          </p:cNvCxnSpPr>
          <p:nvPr/>
        </p:nvCxnSpPr>
        <p:spPr bwMode="auto">
          <a:xfrm>
            <a:off x="8324559" y="3819528"/>
            <a:ext cx="579171" cy="7034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2" name="Straight Arrow Connector 81"/>
          <p:cNvCxnSpPr/>
          <p:nvPr/>
        </p:nvCxnSpPr>
        <p:spPr bwMode="auto">
          <a:xfrm flipV="1">
            <a:off x="9228931" y="4695827"/>
            <a:ext cx="609600" cy="1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2" name="Straight Arrow Connector 91"/>
          <p:cNvCxnSpPr>
            <a:stCxn id="41" idx="3"/>
            <a:endCxn id="44" idx="3"/>
          </p:cNvCxnSpPr>
          <p:nvPr/>
        </p:nvCxnSpPr>
        <p:spPr bwMode="auto">
          <a:xfrm flipV="1">
            <a:off x="5637509" y="5630629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5" name="Straight Arrow Connector 94"/>
          <p:cNvCxnSpPr>
            <a:stCxn id="40" idx="3"/>
            <a:endCxn id="44" idx="2"/>
          </p:cNvCxnSpPr>
          <p:nvPr/>
        </p:nvCxnSpPr>
        <p:spPr bwMode="auto">
          <a:xfrm>
            <a:off x="5637510" y="5495925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8" name="Straight Arrow Connector 97"/>
          <p:cNvCxnSpPr>
            <a:stCxn id="39" idx="3"/>
            <a:endCxn id="44" idx="1"/>
          </p:cNvCxnSpPr>
          <p:nvPr/>
        </p:nvCxnSpPr>
        <p:spPr bwMode="auto">
          <a:xfrm>
            <a:off x="5637509" y="4962525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1" name="Straight Arrow Connector 100"/>
          <p:cNvCxnSpPr>
            <a:stCxn id="17" idx="3"/>
            <a:endCxn id="4" idx="3"/>
          </p:cNvCxnSpPr>
          <p:nvPr/>
        </p:nvCxnSpPr>
        <p:spPr bwMode="auto">
          <a:xfrm flipV="1">
            <a:off x="5647534" y="3954229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4" name="Straight Arrow Connector 103"/>
          <p:cNvCxnSpPr>
            <a:stCxn id="16" idx="3"/>
            <a:endCxn id="4" idx="2"/>
          </p:cNvCxnSpPr>
          <p:nvPr/>
        </p:nvCxnSpPr>
        <p:spPr bwMode="auto">
          <a:xfrm>
            <a:off x="5647534" y="3819525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7" name="Straight Arrow Connector 106"/>
          <p:cNvCxnSpPr>
            <a:stCxn id="49" idx="3"/>
            <a:endCxn id="4" idx="1"/>
          </p:cNvCxnSpPr>
          <p:nvPr/>
        </p:nvCxnSpPr>
        <p:spPr bwMode="auto">
          <a:xfrm>
            <a:off x="5647534" y="3286125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4" name="Rectangular Callout 63"/>
          <p:cNvSpPr/>
          <p:nvPr/>
        </p:nvSpPr>
        <p:spPr bwMode="auto">
          <a:xfrm>
            <a:off x="5571331" y="6372225"/>
            <a:ext cx="3124200" cy="1066800"/>
          </a:xfrm>
          <a:prstGeom prst="wedgeRectCallout">
            <a:avLst>
              <a:gd name="adj1" fmla="val 6130"/>
              <a:gd name="adj2" fmla="val -201817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 err="1"/>
              <a:t>Libevent</a:t>
            </a:r>
            <a:r>
              <a:rPr lang="en-US" dirty="0"/>
              <a:t> schedules one connection at a time</a:t>
            </a:r>
            <a:endParaRPr lang="en-US" i="1" dirty="0"/>
          </a:p>
        </p:txBody>
      </p:sp>
      <p:sp>
        <p:nvSpPr>
          <p:cNvPr id="37" name="Rectangular Callout 36"/>
          <p:cNvSpPr/>
          <p:nvPr/>
        </p:nvSpPr>
        <p:spPr bwMode="auto">
          <a:xfrm>
            <a:off x="313531" y="3095625"/>
            <a:ext cx="3200400" cy="1371600"/>
          </a:xfrm>
          <a:prstGeom prst="wedgeRectCallout">
            <a:avLst>
              <a:gd name="adj1" fmla="val 79402"/>
              <a:gd name="adj2" fmla="val -23988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/>
              <a:t>Tor only considers a subset of writable circuits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4809331" y="3019427"/>
            <a:ext cx="3657600" cy="1600200"/>
          </a:xfrm>
          <a:prstGeom prst="rect">
            <a:avLst/>
          </a:prstGeom>
          <a:noFill/>
          <a:ln w="50800" cap="flat" cmpd="sng" algn="ctr">
            <a:solidFill>
              <a:schemeClr val="bg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5" name="Rectangular Callout 44"/>
          <p:cNvSpPr/>
          <p:nvPr/>
        </p:nvSpPr>
        <p:spPr bwMode="auto">
          <a:xfrm>
            <a:off x="313531" y="5076825"/>
            <a:ext cx="3200400" cy="1371600"/>
          </a:xfrm>
          <a:prstGeom prst="wedgeRectCallout">
            <a:avLst>
              <a:gd name="adj1" fmla="val 79402"/>
              <a:gd name="adj2" fmla="val -23988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Circuits from </a:t>
            </a:r>
            <a:r>
              <a:rPr lang="en-US" dirty="0" smtClean="0"/>
              <a:t>different connections </a:t>
            </a:r>
            <a:r>
              <a:rPr lang="en-US" dirty="0"/>
              <a:t>are not prioritized correctly</a:t>
            </a:r>
          </a:p>
        </p:txBody>
      </p:sp>
    </p:spTree>
    <p:extLst>
      <p:ext uri="{BB962C8B-B14F-4D97-AF65-F5344CB8AC3E}">
        <p14:creationId xmlns:p14="http://schemas.microsoft.com/office/powerpoint/2010/main" val="1628073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1: </a:t>
            </a:r>
            <a:r>
              <a:rPr lang="en-US" dirty="0" smtClean="0"/>
              <a:t>Circuit Scheduling</a:t>
            </a:r>
            <a:endParaRPr lang="en-US" dirty="0"/>
          </a:p>
        </p:txBody>
      </p:sp>
      <p:pic>
        <p:nvPicPr>
          <p:cNvPr id="3" name="Picture 2" descr="socket-sharing-shar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33" y="2028826"/>
            <a:ext cx="4441677" cy="16002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6" name="Picture 5" descr="socket-sharing-unshare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231" y="1952627"/>
            <a:ext cx="4381500" cy="175555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444481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1: </a:t>
            </a:r>
            <a:r>
              <a:rPr lang="en-US" dirty="0" smtClean="0"/>
              <a:t>Circuit Scheduling</a:t>
            </a:r>
            <a:endParaRPr lang="en-US" dirty="0"/>
          </a:p>
        </p:txBody>
      </p:sp>
      <p:pic>
        <p:nvPicPr>
          <p:cNvPr id="3" name="Picture 2" descr="socket-sharing-shar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33" y="2028826"/>
            <a:ext cx="4441677" cy="16002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6" name="Picture 5" descr="socket-sharing-unshare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231" y="1952627"/>
            <a:ext cx="4381500" cy="1755551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5" name="Picture 4" descr="unshared.tput.cdf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131" y="3781425"/>
            <a:ext cx="4470399" cy="3352800"/>
          </a:xfrm>
          <a:prstGeom prst="rect">
            <a:avLst/>
          </a:prstGeom>
        </p:spPr>
      </p:pic>
      <p:pic>
        <p:nvPicPr>
          <p:cNvPr id="7" name="Picture 6" descr="shared.tput.cdf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33" y="3781425"/>
            <a:ext cx="4419600" cy="3314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61333" y="3700771"/>
            <a:ext cx="3276600" cy="461657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Correctly differentiated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14331" y="3700771"/>
            <a:ext cx="3276600" cy="461657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No differentiation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005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1: </a:t>
            </a:r>
            <a:r>
              <a:rPr lang="en-US" dirty="0" smtClean="0"/>
              <a:t>Circuit Scheduling</a:t>
            </a:r>
            <a:endParaRPr lang="en-US" dirty="0"/>
          </a:p>
        </p:txBody>
      </p:sp>
      <p:pic>
        <p:nvPicPr>
          <p:cNvPr id="3" name="Picture 2" descr="socket-sharing-shar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33" y="2028826"/>
            <a:ext cx="4441677" cy="16002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6" name="Picture 5" descr="socket-sharing-unshare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231" y="1952627"/>
            <a:ext cx="4381500" cy="1755551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5" name="Picture 4" descr="unshared.tput.cdf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131" y="3781425"/>
            <a:ext cx="4470399" cy="3352800"/>
          </a:xfrm>
          <a:prstGeom prst="rect">
            <a:avLst/>
          </a:prstGeom>
        </p:spPr>
      </p:pic>
      <p:pic>
        <p:nvPicPr>
          <p:cNvPr id="7" name="Picture 6" descr="shared.tput.cdf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33" y="3781425"/>
            <a:ext cx="4419600" cy="3314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61333" y="3700769"/>
            <a:ext cx="3276600" cy="46164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Correctly differentiated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14331" y="3700771"/>
            <a:ext cx="3276600" cy="461657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No differentiation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ular Callout 9"/>
          <p:cNvSpPr/>
          <p:nvPr/>
        </p:nvSpPr>
        <p:spPr bwMode="auto">
          <a:xfrm>
            <a:off x="4580733" y="4543427"/>
            <a:ext cx="4182269" cy="1447799"/>
          </a:xfrm>
          <a:prstGeom prst="wedgeRectCallout">
            <a:avLst>
              <a:gd name="adj1" fmla="val 16669"/>
              <a:gd name="adj2" fmla="val -104819"/>
            </a:avLst>
          </a:prstGeom>
          <a:solidFill>
            <a:schemeClr val="tx1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sz="3600" dirty="0">
                <a:solidFill>
                  <a:srgbClr val="FFFF00"/>
                </a:solidFill>
              </a:rPr>
              <a:t>99.775% </a:t>
            </a:r>
            <a:r>
              <a:rPr lang="en-US" sz="3600" dirty="0"/>
              <a:t>of any two circuits are </a:t>
            </a:r>
            <a:r>
              <a:rPr lang="en-US" sz="3600" dirty="0">
                <a:solidFill>
                  <a:srgbClr val="FFFF00"/>
                </a:solidFill>
              </a:rPr>
              <a:t>unshared</a:t>
            </a:r>
            <a:endParaRPr lang="en-US" sz="3600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959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ounded Rectangle 131"/>
          <p:cNvSpPr/>
          <p:nvPr/>
        </p:nvSpPr>
        <p:spPr bwMode="auto">
          <a:xfrm>
            <a:off x="4656931" y="1952628"/>
            <a:ext cx="2895600" cy="4343399"/>
          </a:xfrm>
          <a:prstGeom prst="roundRect">
            <a:avLst/>
          </a:prstGeom>
          <a:solidFill>
            <a:schemeClr val="bg1">
              <a:lumMod val="95000"/>
              <a:alpha val="40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2: Flushing to Sockets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867356" y="2105025"/>
            <a:ext cx="1981200" cy="46166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Kernel Output</a:t>
            </a:r>
            <a:endParaRPr lang="en-US" dirty="0"/>
          </a:p>
        </p:txBody>
      </p:sp>
      <p:sp>
        <p:nvSpPr>
          <p:cNvPr id="16" name="Delay 15"/>
          <p:cNvSpPr/>
          <p:nvPr/>
        </p:nvSpPr>
        <p:spPr bwMode="auto">
          <a:xfrm>
            <a:off x="5190331" y="36290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7" name="Delay 16"/>
          <p:cNvSpPr/>
          <p:nvPr/>
        </p:nvSpPr>
        <p:spPr bwMode="auto">
          <a:xfrm>
            <a:off x="5190331" y="41624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8" name="Delay 17"/>
          <p:cNvSpPr/>
          <p:nvPr/>
        </p:nvSpPr>
        <p:spPr bwMode="auto">
          <a:xfrm>
            <a:off x="6648156" y="36290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9" name="Delay 18"/>
          <p:cNvSpPr/>
          <p:nvPr/>
        </p:nvSpPr>
        <p:spPr bwMode="auto">
          <a:xfrm>
            <a:off x="7867356" y="3629027"/>
            <a:ext cx="685800" cy="381000"/>
          </a:xfrm>
          <a:prstGeom prst="flowChartDela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" name="Summing Junction 3"/>
          <p:cNvSpPr/>
          <p:nvPr/>
        </p:nvSpPr>
        <p:spPr bwMode="auto">
          <a:xfrm>
            <a:off x="6267156" y="3629027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9" name="Summing Junction 28"/>
          <p:cNvSpPr/>
          <p:nvPr/>
        </p:nvSpPr>
        <p:spPr bwMode="auto">
          <a:xfrm>
            <a:off x="9076531" y="4467226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9" name="Delay 38"/>
          <p:cNvSpPr/>
          <p:nvPr/>
        </p:nvSpPr>
        <p:spPr bwMode="auto">
          <a:xfrm>
            <a:off x="5180306" y="4772026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0" name="Delay 39"/>
          <p:cNvSpPr/>
          <p:nvPr/>
        </p:nvSpPr>
        <p:spPr bwMode="auto">
          <a:xfrm>
            <a:off x="5180306" y="53054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1" name="Delay 40"/>
          <p:cNvSpPr/>
          <p:nvPr/>
        </p:nvSpPr>
        <p:spPr bwMode="auto">
          <a:xfrm>
            <a:off x="5180306" y="58388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2" name="Delay 41"/>
          <p:cNvSpPr/>
          <p:nvPr/>
        </p:nvSpPr>
        <p:spPr bwMode="auto">
          <a:xfrm>
            <a:off x="6638131" y="53054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3" name="Delay 42"/>
          <p:cNvSpPr/>
          <p:nvPr/>
        </p:nvSpPr>
        <p:spPr bwMode="auto">
          <a:xfrm>
            <a:off x="7857331" y="5305428"/>
            <a:ext cx="685800" cy="381000"/>
          </a:xfrm>
          <a:prstGeom prst="flowChartDela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4" name="Summing Junction 43"/>
          <p:cNvSpPr/>
          <p:nvPr/>
        </p:nvSpPr>
        <p:spPr bwMode="auto">
          <a:xfrm>
            <a:off x="6257131" y="5305428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952331" y="2105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Output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590756" y="2486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Circuits</a:t>
            </a:r>
            <a:endParaRPr lang="en-US" dirty="0"/>
          </a:p>
        </p:txBody>
      </p:sp>
      <p:sp>
        <p:nvSpPr>
          <p:cNvPr id="49" name="Delay 48"/>
          <p:cNvSpPr/>
          <p:nvPr/>
        </p:nvSpPr>
        <p:spPr bwMode="auto">
          <a:xfrm>
            <a:off x="5190331" y="30956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1" name="5-Point Star 50"/>
          <p:cNvSpPr/>
          <p:nvPr/>
        </p:nvSpPr>
        <p:spPr bwMode="auto">
          <a:xfrm>
            <a:off x="8619331" y="4391028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cxnSp>
        <p:nvCxnSpPr>
          <p:cNvPr id="70" name="Straight Arrow Connector 69"/>
          <p:cNvCxnSpPr>
            <a:stCxn id="18" idx="3"/>
            <a:endCxn id="19" idx="1"/>
          </p:cNvCxnSpPr>
          <p:nvPr/>
        </p:nvCxnSpPr>
        <p:spPr bwMode="auto">
          <a:xfrm>
            <a:off x="7333956" y="3819525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Straight Arrow Connector 72"/>
          <p:cNvCxnSpPr>
            <a:stCxn id="42" idx="3"/>
            <a:endCxn id="43" idx="1"/>
          </p:cNvCxnSpPr>
          <p:nvPr/>
        </p:nvCxnSpPr>
        <p:spPr bwMode="auto">
          <a:xfrm>
            <a:off x="7323931" y="5495925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6" name="Straight Arrow Connector 75"/>
          <p:cNvCxnSpPr>
            <a:stCxn id="43" idx="3"/>
            <a:endCxn id="29" idx="3"/>
          </p:cNvCxnSpPr>
          <p:nvPr/>
        </p:nvCxnSpPr>
        <p:spPr bwMode="auto">
          <a:xfrm flipV="1">
            <a:off x="8543131" y="4792429"/>
            <a:ext cx="589196" cy="7034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9" name="Straight Arrow Connector 78"/>
          <p:cNvCxnSpPr>
            <a:stCxn id="19" idx="3"/>
            <a:endCxn id="29" idx="1"/>
          </p:cNvCxnSpPr>
          <p:nvPr/>
        </p:nvCxnSpPr>
        <p:spPr bwMode="auto">
          <a:xfrm>
            <a:off x="8553159" y="3819528"/>
            <a:ext cx="579171" cy="7034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2" name="Straight Arrow Connector 81"/>
          <p:cNvCxnSpPr/>
          <p:nvPr/>
        </p:nvCxnSpPr>
        <p:spPr bwMode="auto">
          <a:xfrm flipV="1">
            <a:off x="9457531" y="4695827"/>
            <a:ext cx="609600" cy="1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2" name="Straight Arrow Connector 91"/>
          <p:cNvCxnSpPr>
            <a:stCxn id="41" idx="3"/>
            <a:endCxn id="44" idx="3"/>
          </p:cNvCxnSpPr>
          <p:nvPr/>
        </p:nvCxnSpPr>
        <p:spPr bwMode="auto">
          <a:xfrm flipV="1">
            <a:off x="5866109" y="5630629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5" name="Straight Arrow Connector 94"/>
          <p:cNvCxnSpPr>
            <a:stCxn id="40" idx="3"/>
            <a:endCxn id="44" idx="2"/>
          </p:cNvCxnSpPr>
          <p:nvPr/>
        </p:nvCxnSpPr>
        <p:spPr bwMode="auto">
          <a:xfrm>
            <a:off x="5866110" y="5495925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8" name="Straight Arrow Connector 97"/>
          <p:cNvCxnSpPr>
            <a:stCxn id="39" idx="3"/>
            <a:endCxn id="44" idx="1"/>
          </p:cNvCxnSpPr>
          <p:nvPr/>
        </p:nvCxnSpPr>
        <p:spPr bwMode="auto">
          <a:xfrm>
            <a:off x="5866109" y="4962525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1" name="Straight Arrow Connector 100"/>
          <p:cNvCxnSpPr>
            <a:stCxn id="17" idx="3"/>
            <a:endCxn id="4" idx="3"/>
          </p:cNvCxnSpPr>
          <p:nvPr/>
        </p:nvCxnSpPr>
        <p:spPr bwMode="auto">
          <a:xfrm flipV="1">
            <a:off x="5876134" y="3954229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4" name="Straight Arrow Connector 103"/>
          <p:cNvCxnSpPr>
            <a:stCxn id="16" idx="3"/>
            <a:endCxn id="4" idx="2"/>
          </p:cNvCxnSpPr>
          <p:nvPr/>
        </p:nvCxnSpPr>
        <p:spPr bwMode="auto">
          <a:xfrm>
            <a:off x="5876134" y="3819525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7" name="Straight Arrow Connector 106"/>
          <p:cNvCxnSpPr>
            <a:stCxn id="49" idx="3"/>
            <a:endCxn id="4" idx="1"/>
          </p:cNvCxnSpPr>
          <p:nvPr/>
        </p:nvCxnSpPr>
        <p:spPr bwMode="auto">
          <a:xfrm>
            <a:off x="5876134" y="3286125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4" name="Rectangular Callout 63"/>
          <p:cNvSpPr/>
          <p:nvPr/>
        </p:nvSpPr>
        <p:spPr bwMode="auto">
          <a:xfrm>
            <a:off x="6104731" y="6219827"/>
            <a:ext cx="3124200" cy="1066800"/>
          </a:xfrm>
          <a:prstGeom prst="wedgeRectCallout">
            <a:avLst>
              <a:gd name="adj1" fmla="val 16167"/>
              <a:gd name="adj2" fmla="val -100410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/>
              <a:t>Queuing delays in kernel output buffer</a:t>
            </a:r>
            <a:endParaRPr lang="en-US" i="1" dirty="0"/>
          </a:p>
        </p:txBody>
      </p:sp>
      <p:sp>
        <p:nvSpPr>
          <p:cNvPr id="36" name="5-Point Star 35"/>
          <p:cNvSpPr/>
          <p:nvPr/>
        </p:nvSpPr>
        <p:spPr bwMode="auto">
          <a:xfrm>
            <a:off x="6257131" y="4162428"/>
            <a:ext cx="914400" cy="9144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4" name="Rectangular Callout 33"/>
          <p:cNvSpPr/>
          <p:nvPr/>
        </p:nvSpPr>
        <p:spPr bwMode="auto">
          <a:xfrm>
            <a:off x="9000331" y="3476625"/>
            <a:ext cx="914400" cy="609600"/>
          </a:xfrm>
          <a:prstGeom prst="wedgeRectCallout">
            <a:avLst>
              <a:gd name="adj1" fmla="val -66139"/>
              <a:gd name="adj2" fmla="val 129245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 smtClean="0"/>
              <a:t>FIFO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4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ounded Rectangle 131"/>
          <p:cNvSpPr/>
          <p:nvPr/>
        </p:nvSpPr>
        <p:spPr bwMode="auto">
          <a:xfrm>
            <a:off x="4656931" y="1952628"/>
            <a:ext cx="2895600" cy="4343399"/>
          </a:xfrm>
          <a:prstGeom prst="roundRect">
            <a:avLst/>
          </a:prstGeom>
          <a:solidFill>
            <a:schemeClr val="bg1">
              <a:lumMod val="95000"/>
              <a:alpha val="40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2: Flushing to Sockets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867356" y="2105025"/>
            <a:ext cx="1981200" cy="46166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Kernel Output</a:t>
            </a:r>
            <a:endParaRPr lang="en-US" dirty="0"/>
          </a:p>
        </p:txBody>
      </p:sp>
      <p:sp>
        <p:nvSpPr>
          <p:cNvPr id="16" name="Delay 15"/>
          <p:cNvSpPr/>
          <p:nvPr/>
        </p:nvSpPr>
        <p:spPr bwMode="auto">
          <a:xfrm>
            <a:off x="5190331" y="36290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7" name="Delay 16"/>
          <p:cNvSpPr/>
          <p:nvPr/>
        </p:nvSpPr>
        <p:spPr bwMode="auto">
          <a:xfrm>
            <a:off x="5190331" y="4162425"/>
            <a:ext cx="685800" cy="381000"/>
          </a:xfrm>
          <a:prstGeom prst="flowChartDela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8" name="Delay 17"/>
          <p:cNvSpPr/>
          <p:nvPr/>
        </p:nvSpPr>
        <p:spPr bwMode="auto">
          <a:xfrm>
            <a:off x="6648156" y="3629027"/>
            <a:ext cx="685800" cy="381000"/>
          </a:xfrm>
          <a:prstGeom prst="flowChartDela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9" name="Delay 18"/>
          <p:cNvSpPr/>
          <p:nvPr/>
        </p:nvSpPr>
        <p:spPr bwMode="auto">
          <a:xfrm>
            <a:off x="7867356" y="3629027"/>
            <a:ext cx="685800" cy="381000"/>
          </a:xfrm>
          <a:prstGeom prst="flowChartDela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" name="Summing Junction 3"/>
          <p:cNvSpPr/>
          <p:nvPr/>
        </p:nvSpPr>
        <p:spPr bwMode="auto">
          <a:xfrm>
            <a:off x="6267156" y="3629027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9" name="Summing Junction 28"/>
          <p:cNvSpPr/>
          <p:nvPr/>
        </p:nvSpPr>
        <p:spPr bwMode="auto">
          <a:xfrm>
            <a:off x="9076531" y="4467226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9" name="Delay 38"/>
          <p:cNvSpPr/>
          <p:nvPr/>
        </p:nvSpPr>
        <p:spPr bwMode="auto">
          <a:xfrm>
            <a:off x="5180306" y="4772026"/>
            <a:ext cx="685800" cy="381000"/>
          </a:xfrm>
          <a:prstGeom prst="flowChartDela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0" name="Delay 39"/>
          <p:cNvSpPr/>
          <p:nvPr/>
        </p:nvSpPr>
        <p:spPr bwMode="auto">
          <a:xfrm>
            <a:off x="5180306" y="53054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1" name="Delay 40"/>
          <p:cNvSpPr/>
          <p:nvPr/>
        </p:nvSpPr>
        <p:spPr bwMode="auto">
          <a:xfrm>
            <a:off x="5180306" y="58388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2" name="Delay 41"/>
          <p:cNvSpPr/>
          <p:nvPr/>
        </p:nvSpPr>
        <p:spPr bwMode="auto">
          <a:xfrm>
            <a:off x="6638131" y="5305428"/>
            <a:ext cx="685800" cy="381000"/>
          </a:xfrm>
          <a:prstGeom prst="flowChartDela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3" name="Delay 42"/>
          <p:cNvSpPr/>
          <p:nvPr/>
        </p:nvSpPr>
        <p:spPr bwMode="auto">
          <a:xfrm>
            <a:off x="7857331" y="5305428"/>
            <a:ext cx="685800" cy="381000"/>
          </a:xfrm>
          <a:prstGeom prst="flowChartDela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4" name="Summing Junction 43"/>
          <p:cNvSpPr/>
          <p:nvPr/>
        </p:nvSpPr>
        <p:spPr bwMode="auto">
          <a:xfrm>
            <a:off x="6257131" y="5305428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952331" y="2105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Output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590756" y="2486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Circuits</a:t>
            </a:r>
            <a:endParaRPr lang="en-US" dirty="0"/>
          </a:p>
        </p:txBody>
      </p:sp>
      <p:sp>
        <p:nvSpPr>
          <p:cNvPr id="49" name="Delay 48"/>
          <p:cNvSpPr/>
          <p:nvPr/>
        </p:nvSpPr>
        <p:spPr bwMode="auto">
          <a:xfrm>
            <a:off x="5190331" y="30956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1" name="5-Point Star 50"/>
          <p:cNvSpPr/>
          <p:nvPr/>
        </p:nvSpPr>
        <p:spPr bwMode="auto">
          <a:xfrm>
            <a:off x="8619331" y="4391028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cxnSp>
        <p:nvCxnSpPr>
          <p:cNvPr id="70" name="Straight Arrow Connector 69"/>
          <p:cNvCxnSpPr>
            <a:stCxn id="18" idx="3"/>
            <a:endCxn id="19" idx="1"/>
          </p:cNvCxnSpPr>
          <p:nvPr/>
        </p:nvCxnSpPr>
        <p:spPr bwMode="auto">
          <a:xfrm>
            <a:off x="7333956" y="3819525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Straight Arrow Connector 72"/>
          <p:cNvCxnSpPr>
            <a:stCxn id="42" idx="3"/>
            <a:endCxn id="43" idx="1"/>
          </p:cNvCxnSpPr>
          <p:nvPr/>
        </p:nvCxnSpPr>
        <p:spPr bwMode="auto">
          <a:xfrm>
            <a:off x="7323931" y="5495925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6" name="Straight Arrow Connector 75"/>
          <p:cNvCxnSpPr>
            <a:stCxn id="43" idx="3"/>
            <a:endCxn id="29" idx="3"/>
          </p:cNvCxnSpPr>
          <p:nvPr/>
        </p:nvCxnSpPr>
        <p:spPr bwMode="auto">
          <a:xfrm flipV="1">
            <a:off x="8543131" y="4792429"/>
            <a:ext cx="589196" cy="7034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9" name="Straight Arrow Connector 78"/>
          <p:cNvCxnSpPr>
            <a:stCxn id="19" idx="3"/>
            <a:endCxn id="29" idx="1"/>
          </p:cNvCxnSpPr>
          <p:nvPr/>
        </p:nvCxnSpPr>
        <p:spPr bwMode="auto">
          <a:xfrm>
            <a:off x="8553159" y="3819528"/>
            <a:ext cx="579171" cy="7034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2" name="Straight Arrow Connector 81"/>
          <p:cNvCxnSpPr/>
          <p:nvPr/>
        </p:nvCxnSpPr>
        <p:spPr bwMode="auto">
          <a:xfrm flipV="1">
            <a:off x="9457531" y="4695827"/>
            <a:ext cx="609600" cy="1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2" name="Straight Arrow Connector 91"/>
          <p:cNvCxnSpPr>
            <a:stCxn id="41" idx="3"/>
            <a:endCxn id="44" idx="3"/>
          </p:cNvCxnSpPr>
          <p:nvPr/>
        </p:nvCxnSpPr>
        <p:spPr bwMode="auto">
          <a:xfrm flipV="1">
            <a:off x="5866109" y="5630629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5" name="Straight Arrow Connector 94"/>
          <p:cNvCxnSpPr>
            <a:stCxn id="40" idx="3"/>
            <a:endCxn id="44" idx="2"/>
          </p:cNvCxnSpPr>
          <p:nvPr/>
        </p:nvCxnSpPr>
        <p:spPr bwMode="auto">
          <a:xfrm>
            <a:off x="5866110" y="5495925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8" name="Straight Arrow Connector 97"/>
          <p:cNvCxnSpPr>
            <a:stCxn id="39" idx="3"/>
            <a:endCxn id="44" idx="1"/>
          </p:cNvCxnSpPr>
          <p:nvPr/>
        </p:nvCxnSpPr>
        <p:spPr bwMode="auto">
          <a:xfrm>
            <a:off x="5866109" y="4962525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1" name="Straight Arrow Connector 100"/>
          <p:cNvCxnSpPr>
            <a:stCxn id="17" idx="3"/>
            <a:endCxn id="4" idx="3"/>
          </p:cNvCxnSpPr>
          <p:nvPr/>
        </p:nvCxnSpPr>
        <p:spPr bwMode="auto">
          <a:xfrm flipV="1">
            <a:off x="5876134" y="3954229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4" name="Straight Arrow Connector 103"/>
          <p:cNvCxnSpPr>
            <a:stCxn id="16" idx="3"/>
            <a:endCxn id="4" idx="2"/>
          </p:cNvCxnSpPr>
          <p:nvPr/>
        </p:nvCxnSpPr>
        <p:spPr bwMode="auto">
          <a:xfrm>
            <a:off x="5876134" y="3819525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7" name="Straight Arrow Connector 106"/>
          <p:cNvCxnSpPr>
            <a:stCxn id="49" idx="3"/>
            <a:endCxn id="4" idx="1"/>
          </p:cNvCxnSpPr>
          <p:nvPr/>
        </p:nvCxnSpPr>
        <p:spPr bwMode="auto">
          <a:xfrm>
            <a:off x="5876134" y="3286125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5-Point Star 35"/>
          <p:cNvSpPr/>
          <p:nvPr/>
        </p:nvSpPr>
        <p:spPr bwMode="auto">
          <a:xfrm>
            <a:off x="6257131" y="4162428"/>
            <a:ext cx="914400" cy="9144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cxnSp>
        <p:nvCxnSpPr>
          <p:cNvPr id="35" name="Straight Connector 34"/>
          <p:cNvCxnSpPr/>
          <p:nvPr/>
        </p:nvCxnSpPr>
        <p:spPr bwMode="auto">
          <a:xfrm>
            <a:off x="2828133" y="4924425"/>
            <a:ext cx="2362200" cy="997"/>
          </a:xfrm>
          <a:prstGeom prst="line">
            <a:avLst/>
          </a:prstGeom>
          <a:solidFill>
            <a:srgbClr val="00B8FF"/>
          </a:solidFill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7" name="Rectangular Callout 36"/>
          <p:cNvSpPr/>
          <p:nvPr/>
        </p:nvSpPr>
        <p:spPr bwMode="auto">
          <a:xfrm>
            <a:off x="618333" y="3171825"/>
            <a:ext cx="3124200" cy="838200"/>
          </a:xfrm>
          <a:prstGeom prst="wedgeRectCallout">
            <a:avLst>
              <a:gd name="adj1" fmla="val 15665"/>
              <a:gd name="adj2" fmla="val 95055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 smtClean="0"/>
              <a:t>Worse priority traffic (high throughput flows)</a:t>
            </a:r>
            <a:endParaRPr lang="en-US" i="1" dirty="0"/>
          </a:p>
        </p:txBody>
      </p:sp>
      <p:cxnSp>
        <p:nvCxnSpPr>
          <p:cNvPr id="38" name="Straight Connector 37"/>
          <p:cNvCxnSpPr/>
          <p:nvPr/>
        </p:nvCxnSpPr>
        <p:spPr bwMode="auto">
          <a:xfrm>
            <a:off x="2828131" y="4314825"/>
            <a:ext cx="2362200" cy="997"/>
          </a:xfrm>
          <a:prstGeom prst="line">
            <a:avLst/>
          </a:prstGeom>
          <a:solidFill>
            <a:srgbClr val="00B8FF"/>
          </a:solidFill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45" name="Rectangular Callout 44"/>
          <p:cNvSpPr/>
          <p:nvPr/>
        </p:nvSpPr>
        <p:spPr bwMode="auto">
          <a:xfrm>
            <a:off x="9000331" y="3476625"/>
            <a:ext cx="914400" cy="609600"/>
          </a:xfrm>
          <a:prstGeom prst="wedgeRectCallout">
            <a:avLst>
              <a:gd name="adj1" fmla="val -66139"/>
              <a:gd name="adj2" fmla="val 129245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 smtClean="0"/>
              <a:t>FIFO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029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Tor is Slow!!! Research*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700" dirty="0"/>
              <a:t>PCTCP: Per-Circuit TCP-over-</a:t>
            </a:r>
            <a:r>
              <a:rPr lang="en-US" sz="1700" dirty="0" err="1"/>
              <a:t>IPsec</a:t>
            </a:r>
            <a:r>
              <a:rPr lang="en-US" sz="1700" dirty="0"/>
              <a:t> Transport for Anonymous Communication Overlay Networks (CCS ‘13)</a:t>
            </a:r>
          </a:p>
          <a:p>
            <a:r>
              <a:rPr lang="en-US" sz="1700" dirty="0"/>
              <a:t>Reducing Latency in Tor Circuits with Unordered Delivery (FOCI ‘13)</a:t>
            </a:r>
          </a:p>
          <a:p>
            <a:r>
              <a:rPr lang="en-US" sz="1700" dirty="0"/>
              <a:t>How Low Can You Go: Balancing Performance with Anonymity in Tor (PETS ‘13)</a:t>
            </a:r>
          </a:p>
          <a:p>
            <a:r>
              <a:rPr lang="en-US" sz="1700" dirty="0"/>
              <a:t>The Path Less Travelled: Overcoming Tor's Bottlenecks with Traffic Splitting (PETS </a:t>
            </a:r>
            <a:r>
              <a:rPr lang="fr-FR" sz="1700" dirty="0"/>
              <a:t>’</a:t>
            </a:r>
            <a:r>
              <a:rPr lang="en-US" sz="1700" dirty="0"/>
              <a:t>13)</a:t>
            </a:r>
          </a:p>
          <a:p>
            <a:r>
              <a:rPr lang="en-US" sz="1700" dirty="0"/>
              <a:t>An Empirical Evaluation of Relay Selection in Tor (NDSS ‘13)</a:t>
            </a:r>
          </a:p>
          <a:p>
            <a:r>
              <a:rPr lang="en-US" sz="1700" dirty="0"/>
              <a:t>LIRA: Lightweight Incentivized Routing for Anonymity (NDSS ‘13)</a:t>
            </a:r>
          </a:p>
          <a:p>
            <a:r>
              <a:rPr lang="en-US" sz="1700" dirty="0"/>
              <a:t>Improving Performance and Anonymity in the Tor Network (IPCCC ‘12)</a:t>
            </a:r>
          </a:p>
          <a:p>
            <a:r>
              <a:rPr lang="en-US" sz="1700" dirty="0"/>
              <a:t>Enhancing Tor's Performance using Real-time Traffic Classification (CCS </a:t>
            </a:r>
            <a:r>
              <a:rPr lang="fr-FR" sz="1700" dirty="0"/>
              <a:t>’</a:t>
            </a:r>
            <a:r>
              <a:rPr lang="en-US" sz="1700" dirty="0"/>
              <a:t>12)</a:t>
            </a:r>
          </a:p>
          <a:p>
            <a:r>
              <a:rPr lang="en-US" sz="1700" dirty="0" err="1"/>
              <a:t>Torchestra</a:t>
            </a:r>
            <a:r>
              <a:rPr lang="en-US" sz="1700" dirty="0"/>
              <a:t>: Reducing interactive traffic delays over Tor (WPES ‘12)</a:t>
            </a:r>
          </a:p>
          <a:p>
            <a:r>
              <a:rPr lang="en-US" sz="1700" dirty="0"/>
              <a:t>Throttling Tor Bandwidth Parasites (USENIX Sec ‘12)</a:t>
            </a:r>
          </a:p>
          <a:p>
            <a:r>
              <a:rPr lang="en-US" sz="1700" dirty="0" err="1"/>
              <a:t>LASTor</a:t>
            </a:r>
            <a:r>
              <a:rPr lang="en-US" sz="1700" dirty="0"/>
              <a:t>: A Low-Latency AS-Aware Tor Client (Oakland ‘12)</a:t>
            </a:r>
          </a:p>
          <a:p>
            <a:r>
              <a:rPr lang="en-US" sz="1700" dirty="0"/>
              <a:t>Congestion-aware Path Selection for Tor (FC ‘12)</a:t>
            </a:r>
          </a:p>
          <a:p>
            <a:endParaRPr lang="en-US" sz="1400" dirty="0"/>
          </a:p>
          <a:p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418263" y="6905625"/>
            <a:ext cx="3657600" cy="461665"/>
          </a:xfrm>
          <a:prstGeom prst="rect">
            <a:avLst/>
          </a:prstGeom>
        </p:spPr>
        <p:txBody>
          <a:bodyPr wrap="square" lIns="91424" tIns="45713" rIns="91424" bIns="45713">
            <a:spAutoFit/>
          </a:bodyPr>
          <a:lstStyle/>
          <a:p>
            <a:r>
              <a:rPr lang="en-US" dirty="0" smtClean="0"/>
              <a:t>*Not a comprehensive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68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ounded Rectangle 131"/>
          <p:cNvSpPr/>
          <p:nvPr/>
        </p:nvSpPr>
        <p:spPr bwMode="auto">
          <a:xfrm>
            <a:off x="4656931" y="1952628"/>
            <a:ext cx="2895600" cy="4343399"/>
          </a:xfrm>
          <a:prstGeom prst="roundRect">
            <a:avLst/>
          </a:prstGeom>
          <a:solidFill>
            <a:schemeClr val="bg1">
              <a:lumMod val="95000"/>
              <a:alpha val="40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2: Flushing to Sockets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867356" y="2105025"/>
            <a:ext cx="1981200" cy="46166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Kernel Output</a:t>
            </a:r>
            <a:endParaRPr lang="en-US" dirty="0"/>
          </a:p>
        </p:txBody>
      </p:sp>
      <p:sp>
        <p:nvSpPr>
          <p:cNvPr id="16" name="Delay 15"/>
          <p:cNvSpPr/>
          <p:nvPr/>
        </p:nvSpPr>
        <p:spPr bwMode="auto">
          <a:xfrm>
            <a:off x="5190331" y="36290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" name="Summing Junction 3"/>
          <p:cNvSpPr/>
          <p:nvPr/>
        </p:nvSpPr>
        <p:spPr bwMode="auto">
          <a:xfrm>
            <a:off x="6267156" y="3629027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9" name="Summing Junction 28"/>
          <p:cNvSpPr/>
          <p:nvPr/>
        </p:nvSpPr>
        <p:spPr bwMode="auto">
          <a:xfrm>
            <a:off x="9076531" y="4467226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9" name="Delay 38"/>
          <p:cNvSpPr/>
          <p:nvPr/>
        </p:nvSpPr>
        <p:spPr bwMode="auto">
          <a:xfrm>
            <a:off x="5180306" y="4772026"/>
            <a:ext cx="685800" cy="381000"/>
          </a:xfrm>
          <a:prstGeom prst="flowChartDela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0" name="Delay 39"/>
          <p:cNvSpPr/>
          <p:nvPr/>
        </p:nvSpPr>
        <p:spPr bwMode="auto">
          <a:xfrm>
            <a:off x="5180306" y="53054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1" name="Delay 40"/>
          <p:cNvSpPr/>
          <p:nvPr/>
        </p:nvSpPr>
        <p:spPr bwMode="auto">
          <a:xfrm>
            <a:off x="5180306" y="5838825"/>
            <a:ext cx="685800" cy="381000"/>
          </a:xfrm>
          <a:prstGeom prst="flowChartDelay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2" name="Delay 41"/>
          <p:cNvSpPr/>
          <p:nvPr/>
        </p:nvSpPr>
        <p:spPr bwMode="auto">
          <a:xfrm>
            <a:off x="6638131" y="5305428"/>
            <a:ext cx="685800" cy="381000"/>
          </a:xfrm>
          <a:prstGeom prst="flowChartDela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3" name="Delay 42"/>
          <p:cNvSpPr/>
          <p:nvPr/>
        </p:nvSpPr>
        <p:spPr bwMode="auto">
          <a:xfrm>
            <a:off x="7857331" y="5305428"/>
            <a:ext cx="685800" cy="381000"/>
          </a:xfrm>
          <a:prstGeom prst="flowChartDela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4" name="Summing Junction 43"/>
          <p:cNvSpPr/>
          <p:nvPr/>
        </p:nvSpPr>
        <p:spPr bwMode="auto">
          <a:xfrm>
            <a:off x="6257131" y="5305428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952331" y="2105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Output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590756" y="2486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Circuits</a:t>
            </a:r>
            <a:endParaRPr lang="en-US" dirty="0"/>
          </a:p>
        </p:txBody>
      </p:sp>
      <p:sp>
        <p:nvSpPr>
          <p:cNvPr id="49" name="Delay 48"/>
          <p:cNvSpPr/>
          <p:nvPr/>
        </p:nvSpPr>
        <p:spPr bwMode="auto">
          <a:xfrm>
            <a:off x="5190331" y="30956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1" name="5-Point Star 50"/>
          <p:cNvSpPr/>
          <p:nvPr/>
        </p:nvSpPr>
        <p:spPr bwMode="auto">
          <a:xfrm>
            <a:off x="8619331" y="4391028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cxnSp>
        <p:nvCxnSpPr>
          <p:cNvPr id="70" name="Straight Arrow Connector 69"/>
          <p:cNvCxnSpPr/>
          <p:nvPr/>
        </p:nvCxnSpPr>
        <p:spPr bwMode="auto">
          <a:xfrm>
            <a:off x="7333956" y="3819525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Straight Arrow Connector 72"/>
          <p:cNvCxnSpPr>
            <a:stCxn id="42" idx="3"/>
            <a:endCxn id="43" idx="1"/>
          </p:cNvCxnSpPr>
          <p:nvPr/>
        </p:nvCxnSpPr>
        <p:spPr bwMode="auto">
          <a:xfrm>
            <a:off x="7323931" y="5495925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6" name="Straight Arrow Connector 75"/>
          <p:cNvCxnSpPr>
            <a:stCxn id="43" idx="3"/>
            <a:endCxn id="29" idx="3"/>
          </p:cNvCxnSpPr>
          <p:nvPr/>
        </p:nvCxnSpPr>
        <p:spPr bwMode="auto">
          <a:xfrm flipV="1">
            <a:off x="8543131" y="4792429"/>
            <a:ext cx="589196" cy="7034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9" name="Straight Arrow Connector 78"/>
          <p:cNvCxnSpPr>
            <a:endCxn id="29" idx="1"/>
          </p:cNvCxnSpPr>
          <p:nvPr/>
        </p:nvCxnSpPr>
        <p:spPr bwMode="auto">
          <a:xfrm>
            <a:off x="8553159" y="3819528"/>
            <a:ext cx="579171" cy="7034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2" name="Straight Arrow Connector 81"/>
          <p:cNvCxnSpPr/>
          <p:nvPr/>
        </p:nvCxnSpPr>
        <p:spPr bwMode="auto">
          <a:xfrm flipV="1">
            <a:off x="9457531" y="4695827"/>
            <a:ext cx="609600" cy="1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2" name="Straight Arrow Connector 91"/>
          <p:cNvCxnSpPr>
            <a:stCxn id="41" idx="3"/>
            <a:endCxn id="44" idx="3"/>
          </p:cNvCxnSpPr>
          <p:nvPr/>
        </p:nvCxnSpPr>
        <p:spPr bwMode="auto">
          <a:xfrm flipV="1">
            <a:off x="5866109" y="5630629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5" name="Straight Arrow Connector 94"/>
          <p:cNvCxnSpPr>
            <a:stCxn id="40" idx="3"/>
            <a:endCxn id="44" idx="2"/>
          </p:cNvCxnSpPr>
          <p:nvPr/>
        </p:nvCxnSpPr>
        <p:spPr bwMode="auto">
          <a:xfrm>
            <a:off x="5866110" y="5495925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8" name="Straight Arrow Connector 97"/>
          <p:cNvCxnSpPr>
            <a:stCxn id="39" idx="3"/>
            <a:endCxn id="44" idx="1"/>
          </p:cNvCxnSpPr>
          <p:nvPr/>
        </p:nvCxnSpPr>
        <p:spPr bwMode="auto">
          <a:xfrm>
            <a:off x="5866109" y="4962525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1" name="Straight Arrow Connector 100"/>
          <p:cNvCxnSpPr>
            <a:endCxn id="4" idx="3"/>
          </p:cNvCxnSpPr>
          <p:nvPr/>
        </p:nvCxnSpPr>
        <p:spPr bwMode="auto">
          <a:xfrm flipV="1">
            <a:off x="5876134" y="3954229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4" name="Straight Arrow Connector 103"/>
          <p:cNvCxnSpPr>
            <a:stCxn id="16" idx="3"/>
            <a:endCxn id="4" idx="2"/>
          </p:cNvCxnSpPr>
          <p:nvPr/>
        </p:nvCxnSpPr>
        <p:spPr bwMode="auto">
          <a:xfrm>
            <a:off x="5876134" y="3819525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7" name="Straight Arrow Connector 106"/>
          <p:cNvCxnSpPr>
            <a:stCxn id="49" idx="3"/>
            <a:endCxn id="4" idx="1"/>
          </p:cNvCxnSpPr>
          <p:nvPr/>
        </p:nvCxnSpPr>
        <p:spPr bwMode="auto">
          <a:xfrm>
            <a:off x="5876134" y="3286125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5-Point Star 35"/>
          <p:cNvSpPr/>
          <p:nvPr/>
        </p:nvSpPr>
        <p:spPr bwMode="auto">
          <a:xfrm>
            <a:off x="6257131" y="4162428"/>
            <a:ext cx="914400" cy="9144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cxnSp>
        <p:nvCxnSpPr>
          <p:cNvPr id="35" name="Straight Connector 34"/>
          <p:cNvCxnSpPr/>
          <p:nvPr/>
        </p:nvCxnSpPr>
        <p:spPr bwMode="auto">
          <a:xfrm>
            <a:off x="2828133" y="4924425"/>
            <a:ext cx="2362200" cy="997"/>
          </a:xfrm>
          <a:prstGeom prst="line">
            <a:avLst/>
          </a:prstGeom>
          <a:solidFill>
            <a:srgbClr val="00B8FF"/>
          </a:solidFill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8" name="Straight Connector 37"/>
          <p:cNvCxnSpPr/>
          <p:nvPr/>
        </p:nvCxnSpPr>
        <p:spPr bwMode="auto">
          <a:xfrm>
            <a:off x="2828133" y="5990228"/>
            <a:ext cx="2362200" cy="997"/>
          </a:xfrm>
          <a:prstGeom prst="line">
            <a:avLst/>
          </a:prstGeom>
          <a:solidFill>
            <a:srgbClr val="00B8FF"/>
          </a:solidFill>
          <a:ln w="127000" cap="flat" cmpd="sng" algn="ctr">
            <a:solidFill>
              <a:srgbClr val="008000"/>
            </a:solidFill>
            <a:prstDash val="dashDot"/>
            <a:round/>
            <a:headEnd type="none" w="med" len="med"/>
            <a:tailEnd type="triangle" w="med" len="med"/>
          </a:ln>
          <a:effectLst/>
        </p:spPr>
      </p:cxnSp>
      <p:sp>
        <p:nvSpPr>
          <p:cNvPr id="45" name="Rectangular Callout 44"/>
          <p:cNvSpPr/>
          <p:nvPr/>
        </p:nvSpPr>
        <p:spPr bwMode="auto">
          <a:xfrm>
            <a:off x="618333" y="6296027"/>
            <a:ext cx="3124200" cy="838200"/>
          </a:xfrm>
          <a:prstGeom prst="wedgeRectCallout">
            <a:avLst>
              <a:gd name="adj1" fmla="val 17672"/>
              <a:gd name="adj2" fmla="val -75159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 smtClean="0"/>
              <a:t>Better priority traffic</a:t>
            </a:r>
          </a:p>
          <a:p>
            <a:pPr algn="ctr" defTabSz="914169"/>
            <a:r>
              <a:rPr lang="en-US" dirty="0" smtClean="0"/>
              <a:t>(low throughput flows)</a:t>
            </a:r>
            <a:endParaRPr lang="en-US" dirty="0"/>
          </a:p>
        </p:txBody>
      </p:sp>
      <p:sp>
        <p:nvSpPr>
          <p:cNvPr id="46" name="Delay 45"/>
          <p:cNvSpPr/>
          <p:nvPr/>
        </p:nvSpPr>
        <p:spPr bwMode="auto">
          <a:xfrm>
            <a:off x="5190331" y="4162425"/>
            <a:ext cx="685800" cy="381000"/>
          </a:xfrm>
          <a:prstGeom prst="flowChartDela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0" name="Delay 49"/>
          <p:cNvSpPr/>
          <p:nvPr/>
        </p:nvSpPr>
        <p:spPr bwMode="auto">
          <a:xfrm>
            <a:off x="6648156" y="3629027"/>
            <a:ext cx="685800" cy="381000"/>
          </a:xfrm>
          <a:prstGeom prst="flowChartDela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2" name="Delay 51"/>
          <p:cNvSpPr/>
          <p:nvPr/>
        </p:nvSpPr>
        <p:spPr bwMode="auto">
          <a:xfrm>
            <a:off x="7867356" y="3629027"/>
            <a:ext cx="685800" cy="381000"/>
          </a:xfrm>
          <a:prstGeom prst="flowChartDela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3" name="Rectangular Callout 52"/>
          <p:cNvSpPr/>
          <p:nvPr/>
        </p:nvSpPr>
        <p:spPr bwMode="auto">
          <a:xfrm>
            <a:off x="618333" y="3171825"/>
            <a:ext cx="3124200" cy="838200"/>
          </a:xfrm>
          <a:prstGeom prst="wedgeRectCallout">
            <a:avLst>
              <a:gd name="adj1" fmla="val 15665"/>
              <a:gd name="adj2" fmla="val 95055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 smtClean="0"/>
              <a:t>Worse priority traffic (high throughput flows)</a:t>
            </a:r>
            <a:endParaRPr lang="en-US" i="1" dirty="0"/>
          </a:p>
        </p:txBody>
      </p:sp>
      <p:cxnSp>
        <p:nvCxnSpPr>
          <p:cNvPr id="54" name="Straight Connector 53"/>
          <p:cNvCxnSpPr/>
          <p:nvPr/>
        </p:nvCxnSpPr>
        <p:spPr bwMode="auto">
          <a:xfrm>
            <a:off x="2828131" y="4314825"/>
            <a:ext cx="2362200" cy="997"/>
          </a:xfrm>
          <a:prstGeom prst="line">
            <a:avLst/>
          </a:prstGeom>
          <a:solidFill>
            <a:srgbClr val="00B8FF"/>
          </a:solidFill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55" name="Rectangular Callout 54"/>
          <p:cNvSpPr/>
          <p:nvPr/>
        </p:nvSpPr>
        <p:spPr bwMode="auto">
          <a:xfrm>
            <a:off x="9000331" y="3476625"/>
            <a:ext cx="914400" cy="609600"/>
          </a:xfrm>
          <a:prstGeom prst="wedgeRectCallout">
            <a:avLst>
              <a:gd name="adj1" fmla="val -66139"/>
              <a:gd name="adj2" fmla="val 129245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 smtClean="0"/>
              <a:t>FIFO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991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ounded Rectangle 131"/>
          <p:cNvSpPr/>
          <p:nvPr/>
        </p:nvSpPr>
        <p:spPr bwMode="auto">
          <a:xfrm>
            <a:off x="4656931" y="1952628"/>
            <a:ext cx="2895600" cy="4343399"/>
          </a:xfrm>
          <a:prstGeom prst="roundRect">
            <a:avLst/>
          </a:prstGeom>
          <a:solidFill>
            <a:schemeClr val="bg1">
              <a:lumMod val="95000"/>
              <a:alpha val="40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2: Flushing to Sockets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867356" y="2105025"/>
            <a:ext cx="1981200" cy="46166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Kernel Output</a:t>
            </a:r>
            <a:endParaRPr lang="en-US" dirty="0"/>
          </a:p>
        </p:txBody>
      </p:sp>
      <p:sp>
        <p:nvSpPr>
          <p:cNvPr id="16" name="Delay 15"/>
          <p:cNvSpPr/>
          <p:nvPr/>
        </p:nvSpPr>
        <p:spPr bwMode="auto">
          <a:xfrm>
            <a:off x="5190331" y="36290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" name="Summing Junction 3"/>
          <p:cNvSpPr/>
          <p:nvPr/>
        </p:nvSpPr>
        <p:spPr bwMode="auto">
          <a:xfrm>
            <a:off x="6267156" y="3629027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9" name="Summing Junction 28"/>
          <p:cNvSpPr/>
          <p:nvPr/>
        </p:nvSpPr>
        <p:spPr bwMode="auto">
          <a:xfrm>
            <a:off x="9076531" y="4467226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9" name="Delay 38"/>
          <p:cNvSpPr/>
          <p:nvPr/>
        </p:nvSpPr>
        <p:spPr bwMode="auto">
          <a:xfrm>
            <a:off x="5180306" y="4772026"/>
            <a:ext cx="685800" cy="381000"/>
          </a:xfrm>
          <a:prstGeom prst="flowChartDela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0" name="Delay 39"/>
          <p:cNvSpPr/>
          <p:nvPr/>
        </p:nvSpPr>
        <p:spPr bwMode="auto">
          <a:xfrm>
            <a:off x="5180306" y="53054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1" name="Delay 40"/>
          <p:cNvSpPr/>
          <p:nvPr/>
        </p:nvSpPr>
        <p:spPr bwMode="auto">
          <a:xfrm>
            <a:off x="5180306" y="5838825"/>
            <a:ext cx="685800" cy="381000"/>
          </a:xfrm>
          <a:prstGeom prst="flowChartDelay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2" name="Delay 41"/>
          <p:cNvSpPr/>
          <p:nvPr/>
        </p:nvSpPr>
        <p:spPr bwMode="auto">
          <a:xfrm>
            <a:off x="6638131" y="5305428"/>
            <a:ext cx="685800" cy="381000"/>
          </a:xfrm>
          <a:prstGeom prst="flowChartDela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3" name="Delay 42"/>
          <p:cNvSpPr/>
          <p:nvPr/>
        </p:nvSpPr>
        <p:spPr bwMode="auto">
          <a:xfrm>
            <a:off x="7857331" y="5305428"/>
            <a:ext cx="685800" cy="381000"/>
          </a:xfrm>
          <a:prstGeom prst="flowChartDela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4" name="Summing Junction 43"/>
          <p:cNvSpPr/>
          <p:nvPr/>
        </p:nvSpPr>
        <p:spPr bwMode="auto">
          <a:xfrm>
            <a:off x="6257131" y="5305428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952331" y="2105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Output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590756" y="2486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Circuits</a:t>
            </a:r>
            <a:endParaRPr lang="en-US" dirty="0"/>
          </a:p>
        </p:txBody>
      </p:sp>
      <p:sp>
        <p:nvSpPr>
          <p:cNvPr id="49" name="Delay 48"/>
          <p:cNvSpPr/>
          <p:nvPr/>
        </p:nvSpPr>
        <p:spPr bwMode="auto">
          <a:xfrm>
            <a:off x="5190331" y="30956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1" name="5-Point Star 50"/>
          <p:cNvSpPr/>
          <p:nvPr/>
        </p:nvSpPr>
        <p:spPr bwMode="auto">
          <a:xfrm>
            <a:off x="8619331" y="4391028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cxnSp>
        <p:nvCxnSpPr>
          <p:cNvPr id="70" name="Straight Arrow Connector 69"/>
          <p:cNvCxnSpPr/>
          <p:nvPr/>
        </p:nvCxnSpPr>
        <p:spPr bwMode="auto">
          <a:xfrm>
            <a:off x="7333956" y="3819525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Straight Arrow Connector 72"/>
          <p:cNvCxnSpPr>
            <a:stCxn id="42" idx="3"/>
            <a:endCxn id="43" idx="1"/>
          </p:cNvCxnSpPr>
          <p:nvPr/>
        </p:nvCxnSpPr>
        <p:spPr bwMode="auto">
          <a:xfrm>
            <a:off x="7323931" y="5495925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6" name="Straight Arrow Connector 75"/>
          <p:cNvCxnSpPr>
            <a:stCxn id="43" idx="3"/>
            <a:endCxn id="29" idx="3"/>
          </p:cNvCxnSpPr>
          <p:nvPr/>
        </p:nvCxnSpPr>
        <p:spPr bwMode="auto">
          <a:xfrm flipV="1">
            <a:off x="8543131" y="4792429"/>
            <a:ext cx="589196" cy="7034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9" name="Straight Arrow Connector 78"/>
          <p:cNvCxnSpPr>
            <a:endCxn id="29" idx="1"/>
          </p:cNvCxnSpPr>
          <p:nvPr/>
        </p:nvCxnSpPr>
        <p:spPr bwMode="auto">
          <a:xfrm>
            <a:off x="8553159" y="3819528"/>
            <a:ext cx="579171" cy="7034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2" name="Straight Arrow Connector 81"/>
          <p:cNvCxnSpPr/>
          <p:nvPr/>
        </p:nvCxnSpPr>
        <p:spPr bwMode="auto">
          <a:xfrm flipV="1">
            <a:off x="9457531" y="4695827"/>
            <a:ext cx="609600" cy="1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2" name="Straight Arrow Connector 91"/>
          <p:cNvCxnSpPr>
            <a:stCxn id="41" idx="3"/>
            <a:endCxn id="44" idx="3"/>
          </p:cNvCxnSpPr>
          <p:nvPr/>
        </p:nvCxnSpPr>
        <p:spPr bwMode="auto">
          <a:xfrm flipV="1">
            <a:off x="5866109" y="5630629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5" name="Straight Arrow Connector 94"/>
          <p:cNvCxnSpPr>
            <a:stCxn id="40" idx="3"/>
            <a:endCxn id="44" idx="2"/>
          </p:cNvCxnSpPr>
          <p:nvPr/>
        </p:nvCxnSpPr>
        <p:spPr bwMode="auto">
          <a:xfrm>
            <a:off x="5866110" y="5495925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8" name="Straight Arrow Connector 97"/>
          <p:cNvCxnSpPr>
            <a:stCxn id="39" idx="3"/>
            <a:endCxn id="44" idx="1"/>
          </p:cNvCxnSpPr>
          <p:nvPr/>
        </p:nvCxnSpPr>
        <p:spPr bwMode="auto">
          <a:xfrm>
            <a:off x="5866109" y="4962525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1" name="Straight Arrow Connector 100"/>
          <p:cNvCxnSpPr>
            <a:endCxn id="4" idx="3"/>
          </p:cNvCxnSpPr>
          <p:nvPr/>
        </p:nvCxnSpPr>
        <p:spPr bwMode="auto">
          <a:xfrm flipV="1">
            <a:off x="5876134" y="3954229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4" name="Straight Arrow Connector 103"/>
          <p:cNvCxnSpPr>
            <a:stCxn id="16" idx="3"/>
            <a:endCxn id="4" idx="2"/>
          </p:cNvCxnSpPr>
          <p:nvPr/>
        </p:nvCxnSpPr>
        <p:spPr bwMode="auto">
          <a:xfrm>
            <a:off x="5876134" y="3819525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7" name="Straight Arrow Connector 106"/>
          <p:cNvCxnSpPr>
            <a:stCxn id="49" idx="3"/>
            <a:endCxn id="4" idx="1"/>
          </p:cNvCxnSpPr>
          <p:nvPr/>
        </p:nvCxnSpPr>
        <p:spPr bwMode="auto">
          <a:xfrm>
            <a:off x="5876134" y="3286125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5-Point Star 35"/>
          <p:cNvSpPr/>
          <p:nvPr/>
        </p:nvSpPr>
        <p:spPr bwMode="auto">
          <a:xfrm>
            <a:off x="6257131" y="4162428"/>
            <a:ext cx="914400" cy="9144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cxnSp>
        <p:nvCxnSpPr>
          <p:cNvPr id="35" name="Straight Connector 34"/>
          <p:cNvCxnSpPr/>
          <p:nvPr/>
        </p:nvCxnSpPr>
        <p:spPr bwMode="auto">
          <a:xfrm>
            <a:off x="2828133" y="4924425"/>
            <a:ext cx="2362200" cy="997"/>
          </a:xfrm>
          <a:prstGeom prst="line">
            <a:avLst/>
          </a:prstGeom>
          <a:solidFill>
            <a:srgbClr val="00B8FF"/>
          </a:solidFill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8" name="Straight Connector 37"/>
          <p:cNvCxnSpPr/>
          <p:nvPr/>
        </p:nvCxnSpPr>
        <p:spPr bwMode="auto">
          <a:xfrm>
            <a:off x="2828133" y="5990228"/>
            <a:ext cx="2362200" cy="997"/>
          </a:xfrm>
          <a:prstGeom prst="line">
            <a:avLst/>
          </a:prstGeom>
          <a:solidFill>
            <a:srgbClr val="00B8FF"/>
          </a:solidFill>
          <a:ln w="127000" cap="flat" cmpd="sng" algn="ctr">
            <a:solidFill>
              <a:srgbClr val="008000"/>
            </a:solidFill>
            <a:prstDash val="dashDot"/>
            <a:round/>
            <a:headEnd type="none" w="med" len="med"/>
            <a:tailEnd type="triangle" w="med" len="med"/>
          </a:ln>
          <a:effectLst/>
        </p:spPr>
      </p:cxnSp>
      <p:sp>
        <p:nvSpPr>
          <p:cNvPr id="45" name="Rectangular Callout 44"/>
          <p:cNvSpPr/>
          <p:nvPr/>
        </p:nvSpPr>
        <p:spPr bwMode="auto">
          <a:xfrm>
            <a:off x="618333" y="6296027"/>
            <a:ext cx="3124200" cy="838200"/>
          </a:xfrm>
          <a:prstGeom prst="wedgeRectCallout">
            <a:avLst>
              <a:gd name="adj1" fmla="val 17672"/>
              <a:gd name="adj2" fmla="val -75159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 smtClean="0"/>
              <a:t>Better priority traffic</a:t>
            </a:r>
          </a:p>
          <a:p>
            <a:pPr algn="ctr" defTabSz="914169"/>
            <a:r>
              <a:rPr lang="en-US" dirty="0" smtClean="0"/>
              <a:t>(low throughput flows)</a:t>
            </a:r>
            <a:endParaRPr lang="en-US" dirty="0"/>
          </a:p>
        </p:txBody>
      </p:sp>
      <p:sp>
        <p:nvSpPr>
          <p:cNvPr id="46" name="Rectangular Callout 45"/>
          <p:cNvSpPr/>
          <p:nvPr/>
        </p:nvSpPr>
        <p:spPr bwMode="auto">
          <a:xfrm>
            <a:off x="5799931" y="6143627"/>
            <a:ext cx="3733800" cy="1266825"/>
          </a:xfrm>
          <a:prstGeom prst="wedgeRectCallout">
            <a:avLst>
              <a:gd name="adj1" fmla="val 16167"/>
              <a:gd name="adj2" fmla="val -86796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 smtClean="0"/>
              <a:t>Must wait for kernel to flush socket to network (blocked on TCP </a:t>
            </a:r>
            <a:r>
              <a:rPr lang="en-US" dirty="0" err="1" smtClean="0"/>
              <a:t>cwnd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0" name="Delay 49"/>
          <p:cNvSpPr/>
          <p:nvPr/>
        </p:nvSpPr>
        <p:spPr bwMode="auto">
          <a:xfrm>
            <a:off x="5190331" y="4162425"/>
            <a:ext cx="685800" cy="381000"/>
          </a:xfrm>
          <a:prstGeom prst="flowChartDela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2" name="Delay 51"/>
          <p:cNvSpPr/>
          <p:nvPr/>
        </p:nvSpPr>
        <p:spPr bwMode="auto">
          <a:xfrm>
            <a:off x="6648156" y="3629027"/>
            <a:ext cx="685800" cy="381000"/>
          </a:xfrm>
          <a:prstGeom prst="flowChartDela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3" name="Delay 52"/>
          <p:cNvSpPr/>
          <p:nvPr/>
        </p:nvSpPr>
        <p:spPr bwMode="auto">
          <a:xfrm>
            <a:off x="7867356" y="3629027"/>
            <a:ext cx="685800" cy="381000"/>
          </a:xfrm>
          <a:prstGeom prst="flowChartDela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4" name="Rectangular Callout 53"/>
          <p:cNvSpPr/>
          <p:nvPr/>
        </p:nvSpPr>
        <p:spPr bwMode="auto">
          <a:xfrm>
            <a:off x="618333" y="3171825"/>
            <a:ext cx="3124200" cy="838200"/>
          </a:xfrm>
          <a:prstGeom prst="wedgeRectCallout">
            <a:avLst>
              <a:gd name="adj1" fmla="val 15665"/>
              <a:gd name="adj2" fmla="val 95055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 smtClean="0"/>
              <a:t>Worse priority traffic (high throughput flows)</a:t>
            </a:r>
            <a:endParaRPr lang="en-US" i="1" dirty="0"/>
          </a:p>
        </p:txBody>
      </p:sp>
      <p:cxnSp>
        <p:nvCxnSpPr>
          <p:cNvPr id="55" name="Straight Connector 54"/>
          <p:cNvCxnSpPr/>
          <p:nvPr/>
        </p:nvCxnSpPr>
        <p:spPr bwMode="auto">
          <a:xfrm>
            <a:off x="2828131" y="4314825"/>
            <a:ext cx="2362200" cy="997"/>
          </a:xfrm>
          <a:prstGeom prst="line">
            <a:avLst/>
          </a:prstGeom>
          <a:solidFill>
            <a:srgbClr val="00B8FF"/>
          </a:solidFill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56" name="Rectangular Callout 55"/>
          <p:cNvSpPr/>
          <p:nvPr/>
        </p:nvSpPr>
        <p:spPr bwMode="auto">
          <a:xfrm>
            <a:off x="9000331" y="3476625"/>
            <a:ext cx="914400" cy="609600"/>
          </a:xfrm>
          <a:prstGeom prst="wedgeRectCallout">
            <a:avLst>
              <a:gd name="adj1" fmla="val -66139"/>
              <a:gd name="adj2" fmla="val 129245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 smtClean="0"/>
              <a:t>FIFO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917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ounded Rectangle 131"/>
          <p:cNvSpPr/>
          <p:nvPr/>
        </p:nvSpPr>
        <p:spPr bwMode="auto">
          <a:xfrm>
            <a:off x="4656931" y="1952628"/>
            <a:ext cx="2895600" cy="4343399"/>
          </a:xfrm>
          <a:prstGeom prst="roundRect">
            <a:avLst/>
          </a:prstGeom>
          <a:solidFill>
            <a:schemeClr val="bg1">
              <a:lumMod val="95000"/>
              <a:alpha val="40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2: Flushing to Sockets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867356" y="2105025"/>
            <a:ext cx="1981200" cy="46166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Kernel Output</a:t>
            </a:r>
            <a:endParaRPr lang="en-US" dirty="0"/>
          </a:p>
        </p:txBody>
      </p:sp>
      <p:sp>
        <p:nvSpPr>
          <p:cNvPr id="16" name="Delay 15"/>
          <p:cNvSpPr/>
          <p:nvPr/>
        </p:nvSpPr>
        <p:spPr bwMode="auto">
          <a:xfrm>
            <a:off x="5190331" y="36290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" name="Summing Junction 3"/>
          <p:cNvSpPr/>
          <p:nvPr/>
        </p:nvSpPr>
        <p:spPr bwMode="auto">
          <a:xfrm>
            <a:off x="6267156" y="3629027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9" name="Summing Junction 28"/>
          <p:cNvSpPr/>
          <p:nvPr/>
        </p:nvSpPr>
        <p:spPr bwMode="auto">
          <a:xfrm>
            <a:off x="9076531" y="4467226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9" name="Delay 38"/>
          <p:cNvSpPr/>
          <p:nvPr/>
        </p:nvSpPr>
        <p:spPr bwMode="auto">
          <a:xfrm>
            <a:off x="5180306" y="4772026"/>
            <a:ext cx="685800" cy="381000"/>
          </a:xfrm>
          <a:prstGeom prst="flowChartDela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0" name="Delay 39"/>
          <p:cNvSpPr/>
          <p:nvPr/>
        </p:nvSpPr>
        <p:spPr bwMode="auto">
          <a:xfrm>
            <a:off x="5180306" y="53054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1" name="Delay 40"/>
          <p:cNvSpPr/>
          <p:nvPr/>
        </p:nvSpPr>
        <p:spPr bwMode="auto">
          <a:xfrm>
            <a:off x="5180306" y="5838825"/>
            <a:ext cx="685800" cy="381000"/>
          </a:xfrm>
          <a:prstGeom prst="flowChartDelay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2" name="Delay 41"/>
          <p:cNvSpPr/>
          <p:nvPr/>
        </p:nvSpPr>
        <p:spPr bwMode="auto">
          <a:xfrm>
            <a:off x="6638131" y="5305428"/>
            <a:ext cx="685800" cy="381000"/>
          </a:xfrm>
          <a:prstGeom prst="flowChartDelay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3" name="Delay 42"/>
          <p:cNvSpPr/>
          <p:nvPr/>
        </p:nvSpPr>
        <p:spPr bwMode="auto">
          <a:xfrm>
            <a:off x="7857331" y="5305428"/>
            <a:ext cx="685800" cy="381000"/>
          </a:xfrm>
          <a:prstGeom prst="flowChartDelay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4" name="Summing Junction 43"/>
          <p:cNvSpPr/>
          <p:nvPr/>
        </p:nvSpPr>
        <p:spPr bwMode="auto">
          <a:xfrm>
            <a:off x="6257131" y="5305428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952331" y="2105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Output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590756" y="2486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Circuits</a:t>
            </a:r>
            <a:endParaRPr lang="en-US" dirty="0"/>
          </a:p>
        </p:txBody>
      </p:sp>
      <p:sp>
        <p:nvSpPr>
          <p:cNvPr id="49" name="Delay 48"/>
          <p:cNvSpPr/>
          <p:nvPr/>
        </p:nvSpPr>
        <p:spPr bwMode="auto">
          <a:xfrm>
            <a:off x="5190331" y="30956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1" name="5-Point Star 50"/>
          <p:cNvSpPr/>
          <p:nvPr/>
        </p:nvSpPr>
        <p:spPr bwMode="auto">
          <a:xfrm>
            <a:off x="8619331" y="4391028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cxnSp>
        <p:nvCxnSpPr>
          <p:cNvPr id="70" name="Straight Arrow Connector 69"/>
          <p:cNvCxnSpPr/>
          <p:nvPr/>
        </p:nvCxnSpPr>
        <p:spPr bwMode="auto">
          <a:xfrm>
            <a:off x="7333956" y="3819525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Straight Arrow Connector 72"/>
          <p:cNvCxnSpPr>
            <a:stCxn id="42" idx="3"/>
            <a:endCxn id="43" idx="1"/>
          </p:cNvCxnSpPr>
          <p:nvPr/>
        </p:nvCxnSpPr>
        <p:spPr bwMode="auto">
          <a:xfrm>
            <a:off x="7323931" y="5495925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6" name="Straight Arrow Connector 75"/>
          <p:cNvCxnSpPr>
            <a:stCxn id="43" idx="3"/>
            <a:endCxn id="29" idx="3"/>
          </p:cNvCxnSpPr>
          <p:nvPr/>
        </p:nvCxnSpPr>
        <p:spPr bwMode="auto">
          <a:xfrm flipV="1">
            <a:off x="8543131" y="4792429"/>
            <a:ext cx="589196" cy="7034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9" name="Straight Arrow Connector 78"/>
          <p:cNvCxnSpPr>
            <a:endCxn id="29" idx="1"/>
          </p:cNvCxnSpPr>
          <p:nvPr/>
        </p:nvCxnSpPr>
        <p:spPr bwMode="auto">
          <a:xfrm>
            <a:off x="8553159" y="3819528"/>
            <a:ext cx="579171" cy="7034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2" name="Straight Arrow Connector 81"/>
          <p:cNvCxnSpPr/>
          <p:nvPr/>
        </p:nvCxnSpPr>
        <p:spPr bwMode="auto">
          <a:xfrm flipV="1">
            <a:off x="9457531" y="4695827"/>
            <a:ext cx="609600" cy="1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2" name="Straight Arrow Connector 91"/>
          <p:cNvCxnSpPr>
            <a:stCxn id="41" idx="3"/>
            <a:endCxn id="44" idx="3"/>
          </p:cNvCxnSpPr>
          <p:nvPr/>
        </p:nvCxnSpPr>
        <p:spPr bwMode="auto">
          <a:xfrm flipV="1">
            <a:off x="5866109" y="5630629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5" name="Straight Arrow Connector 94"/>
          <p:cNvCxnSpPr>
            <a:stCxn id="40" idx="3"/>
            <a:endCxn id="44" idx="2"/>
          </p:cNvCxnSpPr>
          <p:nvPr/>
        </p:nvCxnSpPr>
        <p:spPr bwMode="auto">
          <a:xfrm>
            <a:off x="5866110" y="5495925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8" name="Straight Arrow Connector 97"/>
          <p:cNvCxnSpPr>
            <a:stCxn id="39" idx="3"/>
            <a:endCxn id="44" idx="1"/>
          </p:cNvCxnSpPr>
          <p:nvPr/>
        </p:nvCxnSpPr>
        <p:spPr bwMode="auto">
          <a:xfrm>
            <a:off x="5866109" y="4962525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1" name="Straight Arrow Connector 100"/>
          <p:cNvCxnSpPr>
            <a:endCxn id="4" idx="3"/>
          </p:cNvCxnSpPr>
          <p:nvPr/>
        </p:nvCxnSpPr>
        <p:spPr bwMode="auto">
          <a:xfrm flipV="1">
            <a:off x="5876134" y="3954229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4" name="Straight Arrow Connector 103"/>
          <p:cNvCxnSpPr>
            <a:stCxn id="16" idx="3"/>
            <a:endCxn id="4" idx="2"/>
          </p:cNvCxnSpPr>
          <p:nvPr/>
        </p:nvCxnSpPr>
        <p:spPr bwMode="auto">
          <a:xfrm>
            <a:off x="5876134" y="3819525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7" name="Straight Arrow Connector 106"/>
          <p:cNvCxnSpPr>
            <a:stCxn id="49" idx="3"/>
            <a:endCxn id="4" idx="1"/>
          </p:cNvCxnSpPr>
          <p:nvPr/>
        </p:nvCxnSpPr>
        <p:spPr bwMode="auto">
          <a:xfrm>
            <a:off x="5876134" y="3286125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5-Point Star 35"/>
          <p:cNvSpPr/>
          <p:nvPr/>
        </p:nvSpPr>
        <p:spPr bwMode="auto">
          <a:xfrm>
            <a:off x="6257131" y="4162428"/>
            <a:ext cx="914400" cy="9144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cxnSp>
        <p:nvCxnSpPr>
          <p:cNvPr id="35" name="Straight Connector 34"/>
          <p:cNvCxnSpPr/>
          <p:nvPr/>
        </p:nvCxnSpPr>
        <p:spPr bwMode="auto">
          <a:xfrm>
            <a:off x="2828133" y="4924425"/>
            <a:ext cx="2362200" cy="997"/>
          </a:xfrm>
          <a:prstGeom prst="line">
            <a:avLst/>
          </a:prstGeom>
          <a:solidFill>
            <a:srgbClr val="00B8FF"/>
          </a:solidFill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8" name="Straight Connector 37"/>
          <p:cNvCxnSpPr/>
          <p:nvPr/>
        </p:nvCxnSpPr>
        <p:spPr bwMode="auto">
          <a:xfrm>
            <a:off x="2828133" y="5990228"/>
            <a:ext cx="2362200" cy="997"/>
          </a:xfrm>
          <a:prstGeom prst="line">
            <a:avLst/>
          </a:prstGeom>
          <a:solidFill>
            <a:srgbClr val="00B8FF"/>
          </a:solidFill>
          <a:ln w="127000" cap="flat" cmpd="sng" algn="ctr">
            <a:solidFill>
              <a:srgbClr val="008000"/>
            </a:solidFill>
            <a:prstDash val="dashDot"/>
            <a:round/>
            <a:headEnd type="none" w="med" len="med"/>
            <a:tailEnd type="triangle" w="med" len="med"/>
          </a:ln>
          <a:effectLst/>
        </p:spPr>
      </p:cxnSp>
      <p:sp>
        <p:nvSpPr>
          <p:cNvPr id="45" name="Rectangular Callout 44"/>
          <p:cNvSpPr/>
          <p:nvPr/>
        </p:nvSpPr>
        <p:spPr bwMode="auto">
          <a:xfrm>
            <a:off x="618333" y="6296027"/>
            <a:ext cx="3124200" cy="838200"/>
          </a:xfrm>
          <a:prstGeom prst="wedgeRectCallout">
            <a:avLst>
              <a:gd name="adj1" fmla="val 17672"/>
              <a:gd name="adj2" fmla="val -75159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 smtClean="0"/>
              <a:t>Better priority traffic</a:t>
            </a:r>
          </a:p>
          <a:p>
            <a:pPr algn="ctr" defTabSz="914169"/>
            <a:r>
              <a:rPr lang="en-US" dirty="0" smtClean="0"/>
              <a:t>(low throughput flows)</a:t>
            </a:r>
            <a:endParaRPr lang="en-US" dirty="0"/>
          </a:p>
        </p:txBody>
      </p:sp>
      <p:sp>
        <p:nvSpPr>
          <p:cNvPr id="46" name="Rectangular Callout 45"/>
          <p:cNvSpPr/>
          <p:nvPr/>
        </p:nvSpPr>
        <p:spPr bwMode="auto">
          <a:xfrm>
            <a:off x="4809331" y="6296027"/>
            <a:ext cx="3200400" cy="1038224"/>
          </a:xfrm>
          <a:prstGeom prst="wedgeRectCallout">
            <a:avLst>
              <a:gd name="adj1" fmla="val 16167"/>
              <a:gd name="adj2" fmla="val -86796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 smtClean="0"/>
              <a:t>Reduces effectiveness of circuit priority</a:t>
            </a:r>
            <a:endParaRPr lang="en-US" dirty="0"/>
          </a:p>
        </p:txBody>
      </p:sp>
      <p:sp>
        <p:nvSpPr>
          <p:cNvPr id="50" name="Delay 49"/>
          <p:cNvSpPr/>
          <p:nvPr/>
        </p:nvSpPr>
        <p:spPr bwMode="auto">
          <a:xfrm>
            <a:off x="5190331" y="4162425"/>
            <a:ext cx="685800" cy="381000"/>
          </a:xfrm>
          <a:prstGeom prst="flowChartDela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2" name="Delay 51"/>
          <p:cNvSpPr/>
          <p:nvPr/>
        </p:nvSpPr>
        <p:spPr bwMode="auto">
          <a:xfrm>
            <a:off x="6648156" y="3629027"/>
            <a:ext cx="685800" cy="381000"/>
          </a:xfrm>
          <a:prstGeom prst="flowChartDela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3" name="Delay 52"/>
          <p:cNvSpPr/>
          <p:nvPr/>
        </p:nvSpPr>
        <p:spPr bwMode="auto">
          <a:xfrm>
            <a:off x="7867356" y="3629027"/>
            <a:ext cx="685800" cy="381000"/>
          </a:xfrm>
          <a:prstGeom prst="flowChartDela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4" name="Rectangular Callout 53"/>
          <p:cNvSpPr/>
          <p:nvPr/>
        </p:nvSpPr>
        <p:spPr bwMode="auto">
          <a:xfrm>
            <a:off x="618333" y="3171825"/>
            <a:ext cx="3124200" cy="838200"/>
          </a:xfrm>
          <a:prstGeom prst="wedgeRectCallout">
            <a:avLst>
              <a:gd name="adj1" fmla="val 15665"/>
              <a:gd name="adj2" fmla="val 95055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 smtClean="0"/>
              <a:t>Worse priority traffic (high throughput flows)</a:t>
            </a:r>
            <a:endParaRPr lang="en-US" i="1" dirty="0"/>
          </a:p>
        </p:txBody>
      </p:sp>
      <p:cxnSp>
        <p:nvCxnSpPr>
          <p:cNvPr id="55" name="Straight Connector 54"/>
          <p:cNvCxnSpPr/>
          <p:nvPr/>
        </p:nvCxnSpPr>
        <p:spPr bwMode="auto">
          <a:xfrm>
            <a:off x="2828131" y="4314825"/>
            <a:ext cx="2362200" cy="997"/>
          </a:xfrm>
          <a:prstGeom prst="line">
            <a:avLst/>
          </a:prstGeom>
          <a:solidFill>
            <a:srgbClr val="00B8FF"/>
          </a:solidFill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57" name="Rectangular Callout 56"/>
          <p:cNvSpPr/>
          <p:nvPr/>
        </p:nvSpPr>
        <p:spPr bwMode="auto">
          <a:xfrm>
            <a:off x="9000331" y="3476625"/>
            <a:ext cx="914400" cy="609600"/>
          </a:xfrm>
          <a:prstGeom prst="wedgeRectCallout">
            <a:avLst>
              <a:gd name="adj1" fmla="val -66139"/>
              <a:gd name="adj2" fmla="val 129245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 smtClean="0"/>
              <a:t>FIFO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713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 smtClean="0">
                <a:solidFill>
                  <a:schemeClr val="bg2"/>
                </a:solidFill>
              </a:rPr>
              <a:t>Background</a:t>
            </a:r>
          </a:p>
          <a:p>
            <a:endParaRPr lang="en-US" dirty="0" smtClean="0">
              <a:solidFill>
                <a:schemeClr val="bg2"/>
              </a:solidFill>
            </a:endParaRPr>
          </a:p>
          <a:p>
            <a:r>
              <a:rPr lang="en-US" strike="sngStrike" dirty="0" smtClean="0">
                <a:solidFill>
                  <a:schemeClr val="bg2"/>
                </a:solidFill>
              </a:rPr>
              <a:t>Instrument Tor, measure congestion</a:t>
            </a:r>
          </a:p>
          <a:p>
            <a:endParaRPr lang="en-US" dirty="0" smtClean="0">
              <a:solidFill>
                <a:schemeClr val="bg2"/>
              </a:solidFill>
            </a:endParaRPr>
          </a:p>
          <a:p>
            <a:r>
              <a:rPr lang="en-US" strike="sngStrike" dirty="0" smtClean="0">
                <a:solidFill>
                  <a:schemeClr val="bg2"/>
                </a:solidFill>
              </a:rPr>
              <a:t>Analyze causes of congestion</a:t>
            </a:r>
          </a:p>
          <a:p>
            <a:endParaRPr lang="en-US" dirty="0" smtClean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Design and evaluate KIST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Performance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Security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054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Ask the kernel, stupid!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739776" y="2101851"/>
            <a:ext cx="8870156" cy="688974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Utilize </a:t>
            </a:r>
            <a:r>
              <a:rPr lang="en-US" dirty="0" err="1" smtClean="0">
                <a:solidFill>
                  <a:schemeClr val="bg1"/>
                </a:solidFill>
              </a:rPr>
              <a:t>getsockopt</a:t>
            </a:r>
            <a:r>
              <a:rPr lang="en-US" dirty="0" smtClean="0">
                <a:solidFill>
                  <a:schemeClr val="bg1"/>
                </a:solidFill>
              </a:rPr>
              <a:t> and </a:t>
            </a:r>
            <a:r>
              <a:rPr lang="en-US" dirty="0" err="1" smtClean="0">
                <a:solidFill>
                  <a:schemeClr val="bg1"/>
                </a:solidFill>
              </a:rPr>
              <a:t>ioctl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syscalls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380331" y="5381625"/>
            <a:ext cx="304800" cy="685800"/>
          </a:xfrm>
          <a:prstGeom prst="rect">
            <a:avLst/>
          </a:prstGeom>
          <a:solidFill>
            <a:schemeClr val="tx1"/>
          </a:solidFill>
          <a:ln w="50800" cap="flat" cmpd="sng" algn="ctr">
            <a:solidFill>
              <a:schemeClr val="bg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4532" y="3026630"/>
            <a:ext cx="3432968" cy="830997"/>
          </a:xfrm>
          <a:prstGeom prst="rect">
            <a:avLst/>
          </a:prstGeom>
        </p:spPr>
        <p:txBody>
          <a:bodyPr wrap="square" lIns="91424" tIns="45713" rIns="91424" bIns="45713">
            <a:spAutoFit/>
          </a:bodyPr>
          <a:lstStyle/>
          <a:p>
            <a:pPr lvl="1" algn="ctr"/>
            <a:r>
              <a:rPr lang="en-US" dirty="0" err="1">
                <a:solidFill>
                  <a:srgbClr val="FFFF00"/>
                </a:solidFill>
              </a:rPr>
              <a:t>socket_space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= </a:t>
            </a:r>
            <a:endParaRPr lang="en-US" dirty="0" smtClean="0"/>
          </a:p>
          <a:p>
            <a:pPr lvl="1" algn="ctr"/>
            <a:r>
              <a:rPr lang="en-US" dirty="0" err="1" smtClean="0"/>
              <a:t>sndbufcap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err="1"/>
              <a:t>sndbuflen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190331" y="3019427"/>
            <a:ext cx="3740150" cy="830997"/>
          </a:xfrm>
          <a:prstGeom prst="rect">
            <a:avLst/>
          </a:prstGeom>
        </p:spPr>
        <p:txBody>
          <a:bodyPr wrap="square" lIns="91424" tIns="45713" rIns="91424" bIns="45713">
            <a:spAutoFit/>
          </a:bodyPr>
          <a:lstStyle/>
          <a:p>
            <a:pPr lvl="1" algn="ctr"/>
            <a:r>
              <a:rPr lang="en-US" dirty="0" err="1">
                <a:solidFill>
                  <a:srgbClr val="FFFF00"/>
                </a:solidFill>
              </a:rPr>
              <a:t>tcp_space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= </a:t>
            </a:r>
            <a:endParaRPr lang="en-US" dirty="0" smtClean="0">
              <a:solidFill>
                <a:srgbClr val="FFFFFF"/>
              </a:solidFill>
            </a:endParaRPr>
          </a:p>
          <a:p>
            <a:pPr lvl="1" algn="ctr"/>
            <a:r>
              <a:rPr lang="en-US" dirty="0" smtClean="0">
                <a:solidFill>
                  <a:srgbClr val="FFFFFF"/>
                </a:solidFill>
              </a:rPr>
              <a:t>(</a:t>
            </a:r>
            <a:r>
              <a:rPr lang="en-US" dirty="0" err="1">
                <a:solidFill>
                  <a:srgbClr val="FFFFFF"/>
                </a:solidFill>
              </a:rPr>
              <a:t>cwnd</a:t>
            </a:r>
            <a:r>
              <a:rPr lang="en-US" dirty="0">
                <a:solidFill>
                  <a:srgbClr val="FFFFFF"/>
                </a:solidFill>
              </a:rPr>
              <a:t> – </a:t>
            </a:r>
            <a:r>
              <a:rPr lang="en-US" dirty="0" err="1">
                <a:solidFill>
                  <a:srgbClr val="FFFFFF"/>
                </a:solidFill>
              </a:rPr>
              <a:t>unacked</a:t>
            </a:r>
            <a:r>
              <a:rPr lang="en-US" dirty="0">
                <a:solidFill>
                  <a:srgbClr val="FFFFFF"/>
                </a:solidFill>
              </a:rPr>
              <a:t>) * </a:t>
            </a:r>
            <a:r>
              <a:rPr lang="en-US" dirty="0" err="1">
                <a:solidFill>
                  <a:srgbClr val="FFFFFF"/>
                </a:solidFill>
              </a:rPr>
              <a:t>mss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39583" y="6600825"/>
            <a:ext cx="1402948" cy="461665"/>
          </a:xfrm>
          <a:prstGeom prst="rect">
            <a:avLst/>
          </a:prstGeom>
        </p:spPr>
        <p:txBody>
          <a:bodyPr wrap="none" lIns="91424" tIns="45713" rIns="91424" bIns="45713">
            <a:spAutoFit/>
          </a:bodyPr>
          <a:lstStyle/>
          <a:p>
            <a:r>
              <a:rPr lang="en-US" dirty="0" err="1"/>
              <a:t>sndbuflen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837531" y="4238625"/>
            <a:ext cx="1454244" cy="461665"/>
          </a:xfrm>
          <a:prstGeom prst="rect">
            <a:avLst/>
          </a:prstGeom>
        </p:spPr>
        <p:txBody>
          <a:bodyPr wrap="none" lIns="91424" tIns="45713" rIns="91424" bIns="45713">
            <a:spAutoFit/>
          </a:bodyPr>
          <a:lstStyle/>
          <a:p>
            <a:r>
              <a:rPr lang="en-US" dirty="0" err="1"/>
              <a:t>sndbufcap</a:t>
            </a:r>
            <a:r>
              <a:rPr lang="en-US" dirty="0"/>
              <a:t> 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1685133" y="5381625"/>
            <a:ext cx="304800" cy="685800"/>
          </a:xfrm>
          <a:prstGeom prst="rect">
            <a:avLst/>
          </a:prstGeom>
          <a:solidFill>
            <a:schemeClr val="tx1"/>
          </a:solidFill>
          <a:ln w="50800" cap="flat" cmpd="sng" algn="ctr">
            <a:solidFill>
              <a:schemeClr val="bg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7" name="Rectangle 16"/>
          <p:cNvSpPr/>
          <p:nvPr/>
        </p:nvSpPr>
        <p:spPr bwMode="auto">
          <a:xfrm>
            <a:off x="1989933" y="5381625"/>
            <a:ext cx="304800" cy="685800"/>
          </a:xfrm>
          <a:prstGeom prst="rect">
            <a:avLst/>
          </a:prstGeom>
          <a:solidFill>
            <a:schemeClr val="tx1"/>
          </a:solidFill>
          <a:ln w="50800" cap="flat" cmpd="sng" algn="ctr">
            <a:solidFill>
              <a:schemeClr val="bg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2294731" y="5381625"/>
            <a:ext cx="304800" cy="685800"/>
          </a:xfrm>
          <a:prstGeom prst="rect">
            <a:avLst/>
          </a:prstGeom>
          <a:solidFill>
            <a:srgbClr val="FF0000"/>
          </a:solidFill>
          <a:ln w="50800" cap="flat" cmpd="sng" algn="ctr">
            <a:solidFill>
              <a:schemeClr val="bg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2599533" y="5381625"/>
            <a:ext cx="304800" cy="685800"/>
          </a:xfrm>
          <a:prstGeom prst="rect">
            <a:avLst/>
          </a:prstGeom>
          <a:solidFill>
            <a:srgbClr val="FF0000"/>
          </a:solidFill>
          <a:ln w="50800" cap="flat" cmpd="sng" algn="ctr">
            <a:solidFill>
              <a:schemeClr val="bg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0" name="Rectangle 19"/>
          <p:cNvSpPr/>
          <p:nvPr/>
        </p:nvSpPr>
        <p:spPr bwMode="auto">
          <a:xfrm>
            <a:off x="2904333" y="5381625"/>
            <a:ext cx="304800" cy="685800"/>
          </a:xfrm>
          <a:prstGeom prst="rect">
            <a:avLst/>
          </a:prstGeom>
          <a:solidFill>
            <a:srgbClr val="FF0000"/>
          </a:solidFill>
          <a:ln w="50800" cap="flat" cmpd="sng" algn="ctr">
            <a:solidFill>
              <a:schemeClr val="bg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1" name="Rectangle 20"/>
          <p:cNvSpPr/>
          <p:nvPr/>
        </p:nvSpPr>
        <p:spPr bwMode="auto">
          <a:xfrm>
            <a:off x="3209131" y="5381625"/>
            <a:ext cx="304800" cy="685800"/>
          </a:xfrm>
          <a:prstGeom prst="rect">
            <a:avLst/>
          </a:prstGeom>
          <a:solidFill>
            <a:srgbClr val="FF0000"/>
          </a:solidFill>
          <a:ln w="50800" cap="flat" cmpd="sng" algn="ctr">
            <a:solidFill>
              <a:schemeClr val="bg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2" name="Rectangle 21"/>
          <p:cNvSpPr/>
          <p:nvPr/>
        </p:nvSpPr>
        <p:spPr bwMode="auto">
          <a:xfrm>
            <a:off x="3513933" y="5381625"/>
            <a:ext cx="304800" cy="685800"/>
          </a:xfrm>
          <a:prstGeom prst="rect">
            <a:avLst/>
          </a:prstGeom>
          <a:solidFill>
            <a:srgbClr val="FF0000"/>
          </a:solidFill>
          <a:ln w="50800" cap="flat" cmpd="sng" algn="ctr">
            <a:solidFill>
              <a:schemeClr val="bg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cxnSp>
        <p:nvCxnSpPr>
          <p:cNvPr id="23" name="Straight Connector 22"/>
          <p:cNvCxnSpPr/>
          <p:nvPr/>
        </p:nvCxnSpPr>
        <p:spPr bwMode="auto">
          <a:xfrm>
            <a:off x="770733" y="5686425"/>
            <a:ext cx="533400" cy="0"/>
          </a:xfrm>
          <a:prstGeom prst="line">
            <a:avLst/>
          </a:prstGeom>
          <a:solidFill>
            <a:srgbClr val="00B8FF"/>
          </a:solidFill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1" name="Left Brace 10"/>
          <p:cNvSpPr/>
          <p:nvPr/>
        </p:nvSpPr>
        <p:spPr bwMode="auto">
          <a:xfrm rot="16200000">
            <a:off x="2790031" y="5648327"/>
            <a:ext cx="533400" cy="1524000"/>
          </a:xfrm>
          <a:prstGeom prst="leftBrace">
            <a:avLst/>
          </a:prstGeom>
          <a:noFill/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4" tIns="45713" rIns="91424" bIns="45713" numCol="1" rtlCol="0" anchor="t" anchorCtr="0" compatLnSpc="1">
            <a:prstTxWarp prst="textNoShape">
              <a:avLst/>
            </a:prstTxWarp>
          </a:bodyPr>
          <a:lstStyle/>
          <a:p>
            <a:pPr defTabSz="914246"/>
            <a:endParaRPr lang="en-US"/>
          </a:p>
        </p:txBody>
      </p:sp>
      <p:cxnSp>
        <p:nvCxnSpPr>
          <p:cNvPr id="24" name="Straight Connector 23"/>
          <p:cNvCxnSpPr/>
          <p:nvPr/>
        </p:nvCxnSpPr>
        <p:spPr bwMode="auto">
          <a:xfrm>
            <a:off x="3971133" y="5686425"/>
            <a:ext cx="533400" cy="0"/>
          </a:xfrm>
          <a:prstGeom prst="line">
            <a:avLst/>
          </a:prstGeom>
          <a:solidFill>
            <a:srgbClr val="00B8FF"/>
          </a:solidFill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5" name="Left Brace 24"/>
          <p:cNvSpPr/>
          <p:nvPr/>
        </p:nvSpPr>
        <p:spPr bwMode="auto">
          <a:xfrm rot="5400000" flipV="1">
            <a:off x="2332831" y="3819525"/>
            <a:ext cx="533400" cy="2438400"/>
          </a:xfrm>
          <a:prstGeom prst="leftBrace">
            <a:avLst/>
          </a:prstGeom>
          <a:noFill/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4" tIns="45713" rIns="91424" bIns="45713" numCol="1" rtlCol="0" anchor="t" anchorCtr="0" compatLnSpc="1">
            <a:prstTxWarp prst="textNoShape">
              <a:avLst/>
            </a:prstTxWarp>
          </a:bodyPr>
          <a:lstStyle/>
          <a:p>
            <a:pPr defTabSz="914246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415881" y="6600825"/>
            <a:ext cx="1210588" cy="461665"/>
          </a:xfrm>
          <a:prstGeom prst="rect">
            <a:avLst/>
          </a:prstGeom>
        </p:spPr>
        <p:txBody>
          <a:bodyPr wrap="none" lIns="91424" tIns="45713" rIns="91424" bIns="45713">
            <a:spAutoFit/>
          </a:bodyPr>
          <a:lstStyle/>
          <a:p>
            <a:r>
              <a:rPr lang="en-US" dirty="0" err="1" smtClean="0"/>
              <a:t>unacked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 bwMode="auto">
          <a:xfrm>
            <a:off x="6568281" y="5381625"/>
            <a:ext cx="304800" cy="685800"/>
          </a:xfrm>
          <a:prstGeom prst="rect">
            <a:avLst/>
          </a:prstGeom>
          <a:solidFill>
            <a:srgbClr val="008000"/>
          </a:solidFill>
          <a:ln w="50800" cap="flat" cmpd="sng" algn="ctr">
            <a:solidFill>
              <a:schemeClr val="bg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8" name="Rectangle 27"/>
          <p:cNvSpPr/>
          <p:nvPr/>
        </p:nvSpPr>
        <p:spPr bwMode="auto">
          <a:xfrm>
            <a:off x="6873081" y="5381625"/>
            <a:ext cx="304800" cy="685800"/>
          </a:xfrm>
          <a:prstGeom prst="rect">
            <a:avLst/>
          </a:prstGeom>
          <a:solidFill>
            <a:srgbClr val="008000"/>
          </a:solidFill>
          <a:ln w="50800" cap="flat" cmpd="sng" algn="ctr">
            <a:solidFill>
              <a:schemeClr val="bg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9" name="Rectangle 28"/>
          <p:cNvSpPr/>
          <p:nvPr/>
        </p:nvSpPr>
        <p:spPr bwMode="auto">
          <a:xfrm>
            <a:off x="7177883" y="5381625"/>
            <a:ext cx="304800" cy="685800"/>
          </a:xfrm>
          <a:prstGeom prst="rect">
            <a:avLst/>
          </a:prstGeom>
          <a:solidFill>
            <a:srgbClr val="008000"/>
          </a:solidFill>
          <a:ln w="50800" cap="flat" cmpd="sng" algn="ctr">
            <a:solidFill>
              <a:schemeClr val="bg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0" name="Rectangle 29"/>
          <p:cNvSpPr/>
          <p:nvPr/>
        </p:nvSpPr>
        <p:spPr bwMode="auto">
          <a:xfrm>
            <a:off x="7482681" y="5381625"/>
            <a:ext cx="304800" cy="685800"/>
          </a:xfrm>
          <a:prstGeom prst="rect">
            <a:avLst/>
          </a:prstGeom>
          <a:solidFill>
            <a:srgbClr val="008000"/>
          </a:solidFill>
          <a:ln w="50800" cap="flat" cmpd="sng" algn="ctr">
            <a:solidFill>
              <a:schemeClr val="bg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1" name="Rectangle 30"/>
          <p:cNvSpPr/>
          <p:nvPr/>
        </p:nvSpPr>
        <p:spPr bwMode="auto">
          <a:xfrm>
            <a:off x="7787481" y="5381625"/>
            <a:ext cx="304800" cy="685800"/>
          </a:xfrm>
          <a:prstGeom prst="rect">
            <a:avLst/>
          </a:prstGeom>
          <a:solidFill>
            <a:schemeClr val="tx1"/>
          </a:solidFill>
          <a:ln w="50800" cap="flat" cmpd="sng" algn="ctr">
            <a:solidFill>
              <a:schemeClr val="bg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2" name="Left Brace 31"/>
          <p:cNvSpPr/>
          <p:nvPr/>
        </p:nvSpPr>
        <p:spPr bwMode="auto">
          <a:xfrm rot="16200000">
            <a:off x="6758783" y="5648327"/>
            <a:ext cx="533400" cy="1524000"/>
          </a:xfrm>
          <a:prstGeom prst="leftBrace">
            <a:avLst/>
          </a:prstGeom>
          <a:noFill/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4" tIns="45713" rIns="91424" bIns="45713" numCol="1" rtlCol="0" anchor="t" anchorCtr="0" compatLnSpc="1">
            <a:prstTxWarp prst="textNoShape">
              <a:avLst/>
            </a:prstTxWarp>
          </a:bodyPr>
          <a:lstStyle/>
          <a:p>
            <a:pPr defTabSz="914246"/>
            <a:endParaRPr lang="en-US"/>
          </a:p>
        </p:txBody>
      </p:sp>
      <p:cxnSp>
        <p:nvCxnSpPr>
          <p:cNvPr id="33" name="Straight Connector 32"/>
          <p:cNvCxnSpPr/>
          <p:nvPr/>
        </p:nvCxnSpPr>
        <p:spPr bwMode="auto">
          <a:xfrm>
            <a:off x="8168483" y="5153025"/>
            <a:ext cx="1066800" cy="0"/>
          </a:xfrm>
          <a:prstGeom prst="line">
            <a:avLst/>
          </a:prstGeom>
          <a:solidFill>
            <a:srgbClr val="00B8FF"/>
          </a:solidFill>
          <a:ln w="127000" cap="flat" cmpd="sng" algn="ctr">
            <a:solidFill>
              <a:schemeClr val="bg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34" name="Left Brace 33"/>
          <p:cNvSpPr/>
          <p:nvPr/>
        </p:nvSpPr>
        <p:spPr bwMode="auto">
          <a:xfrm rot="5400000" flipV="1">
            <a:off x="6911181" y="4124325"/>
            <a:ext cx="533400" cy="1828800"/>
          </a:xfrm>
          <a:prstGeom prst="leftBrace">
            <a:avLst/>
          </a:prstGeom>
          <a:noFill/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4" tIns="45713" rIns="91424" bIns="45713" numCol="1" rtlCol="0" anchor="t" anchorCtr="0" compatLnSpc="1">
            <a:prstTxWarp prst="textNoShape">
              <a:avLst/>
            </a:prstTxWarp>
          </a:bodyPr>
          <a:lstStyle/>
          <a:p>
            <a:pPr defTabSz="914246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873083" y="4238627"/>
            <a:ext cx="862885" cy="465723"/>
          </a:xfrm>
          <a:prstGeom prst="rect">
            <a:avLst/>
          </a:prstGeom>
        </p:spPr>
        <p:txBody>
          <a:bodyPr wrap="none" lIns="91424" tIns="45713" rIns="91424" bIns="45713">
            <a:spAutoFit/>
          </a:bodyPr>
          <a:lstStyle/>
          <a:p>
            <a:r>
              <a:rPr lang="en-US" dirty="0" err="1"/>
              <a:t>cwnd</a:t>
            </a:r>
            <a:r>
              <a:rPr lang="en-US" dirty="0"/>
              <a:t> 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6263483" y="5381625"/>
            <a:ext cx="304800" cy="685800"/>
          </a:xfrm>
          <a:prstGeom prst="rect">
            <a:avLst/>
          </a:prstGeom>
          <a:solidFill>
            <a:srgbClr val="008000"/>
          </a:solidFill>
          <a:ln w="50800" cap="flat" cmpd="sng" algn="ctr">
            <a:solidFill>
              <a:schemeClr val="bg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74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Kernel-Informed Socket Transport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739776" y="2101853"/>
            <a:ext cx="8870156" cy="4752976"/>
          </a:xfrm>
        </p:spPr>
        <p:txBody>
          <a:bodyPr/>
          <a:lstStyle/>
          <a:p>
            <a:r>
              <a:rPr lang="en-US" dirty="0" smtClean="0"/>
              <a:t>Don’t </a:t>
            </a:r>
            <a:r>
              <a:rPr lang="en-US" dirty="0"/>
              <a:t>write </a:t>
            </a:r>
            <a:r>
              <a:rPr lang="en-US" dirty="0" smtClean="0"/>
              <a:t>it if the </a:t>
            </a:r>
            <a:r>
              <a:rPr lang="en-US" dirty="0"/>
              <a:t>kernel can’t </a:t>
            </a:r>
            <a:r>
              <a:rPr lang="en-US" dirty="0" smtClean="0"/>
              <a:t>send it;</a:t>
            </a:r>
            <a:br>
              <a:rPr lang="en-US" dirty="0" smtClean="0"/>
            </a:br>
            <a:r>
              <a:rPr lang="en-US" dirty="0" smtClean="0">
                <a:solidFill>
                  <a:srgbClr val="FFFF00"/>
                </a:solidFill>
              </a:rPr>
              <a:t>bound kernel writes </a:t>
            </a:r>
            <a:r>
              <a:rPr lang="en-US" dirty="0" smtClean="0"/>
              <a:t>by: </a:t>
            </a:r>
          </a:p>
          <a:p>
            <a:pPr lvl="1"/>
            <a:r>
              <a:rPr lang="en-US" dirty="0" smtClean="0"/>
              <a:t>Socket: min(</a:t>
            </a:r>
            <a:r>
              <a:rPr lang="en-US" dirty="0" err="1" smtClean="0"/>
              <a:t>socket_space</a:t>
            </a:r>
            <a:r>
              <a:rPr lang="en-US" dirty="0" smtClean="0"/>
              <a:t>, </a:t>
            </a:r>
            <a:r>
              <a:rPr lang="en-US" dirty="0" err="1" smtClean="0"/>
              <a:t>tcp_space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Global: upstream bandwidth capacity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Rectangular Callout 3"/>
          <p:cNvSpPr/>
          <p:nvPr/>
        </p:nvSpPr>
        <p:spPr bwMode="auto">
          <a:xfrm>
            <a:off x="1685131" y="4695827"/>
            <a:ext cx="3200400" cy="1038224"/>
          </a:xfrm>
          <a:prstGeom prst="wedgeRectCallout">
            <a:avLst>
              <a:gd name="adj1" fmla="val 16167"/>
              <a:gd name="adj2" fmla="val -86796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 smtClean="0"/>
              <a:t>Solution to Problem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723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Kernel-Informed Socket Transport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739776" y="2101853"/>
            <a:ext cx="8870156" cy="4752976"/>
          </a:xfrm>
        </p:spPr>
        <p:txBody>
          <a:bodyPr/>
          <a:lstStyle/>
          <a:p>
            <a:r>
              <a:rPr lang="en-US" dirty="0" smtClean="0"/>
              <a:t>Don’t </a:t>
            </a:r>
            <a:r>
              <a:rPr lang="en-US" dirty="0"/>
              <a:t>write </a:t>
            </a:r>
            <a:r>
              <a:rPr lang="en-US" dirty="0" smtClean="0"/>
              <a:t>it if the </a:t>
            </a:r>
            <a:r>
              <a:rPr lang="en-US" dirty="0"/>
              <a:t>kernel can’t </a:t>
            </a:r>
            <a:r>
              <a:rPr lang="en-US" dirty="0" smtClean="0"/>
              <a:t>send it;</a:t>
            </a:r>
            <a:br>
              <a:rPr lang="en-US" dirty="0" smtClean="0"/>
            </a:br>
            <a:r>
              <a:rPr lang="en-US" dirty="0" smtClean="0">
                <a:solidFill>
                  <a:srgbClr val="FFFF00"/>
                </a:solidFill>
              </a:rPr>
              <a:t>bound kernel writes </a:t>
            </a:r>
            <a:r>
              <a:rPr lang="en-US" dirty="0" smtClean="0"/>
              <a:t>by: </a:t>
            </a:r>
          </a:p>
          <a:p>
            <a:pPr lvl="1"/>
            <a:r>
              <a:rPr lang="en-US" dirty="0" smtClean="0"/>
              <a:t>Socket: min(</a:t>
            </a:r>
            <a:r>
              <a:rPr lang="en-US" dirty="0" err="1" smtClean="0"/>
              <a:t>socket_space</a:t>
            </a:r>
            <a:r>
              <a:rPr lang="en-US" dirty="0" smtClean="0"/>
              <a:t>, </a:t>
            </a:r>
            <a:r>
              <a:rPr lang="en-US" dirty="0" err="1" smtClean="0"/>
              <a:t>tcp_space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Global: upstream bandwidth capacity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/>
              <a:t>Choose globally from </a:t>
            </a:r>
            <a:r>
              <a:rPr lang="en-US" dirty="0">
                <a:solidFill>
                  <a:srgbClr val="FFFF00"/>
                </a:solidFill>
              </a:rPr>
              <a:t>all writable circuits</a:t>
            </a:r>
          </a:p>
          <a:p>
            <a:endParaRPr lang="en-US" dirty="0" smtClean="0"/>
          </a:p>
        </p:txBody>
      </p:sp>
      <p:sp>
        <p:nvSpPr>
          <p:cNvPr id="5" name="Rectangular Callout 4"/>
          <p:cNvSpPr/>
          <p:nvPr/>
        </p:nvSpPr>
        <p:spPr bwMode="auto">
          <a:xfrm>
            <a:off x="4580731" y="5838826"/>
            <a:ext cx="3200400" cy="1038224"/>
          </a:xfrm>
          <a:prstGeom prst="wedgeRectCallout">
            <a:avLst>
              <a:gd name="adj1" fmla="val 16167"/>
              <a:gd name="adj2" fmla="val -86796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 smtClean="0"/>
              <a:t>Solution to Problem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245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Kernel-Informed Socket Transport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739776" y="2101853"/>
            <a:ext cx="8870156" cy="4752976"/>
          </a:xfrm>
        </p:spPr>
        <p:txBody>
          <a:bodyPr/>
          <a:lstStyle/>
          <a:p>
            <a:r>
              <a:rPr lang="en-US" dirty="0" smtClean="0"/>
              <a:t>Don’t </a:t>
            </a:r>
            <a:r>
              <a:rPr lang="en-US" dirty="0"/>
              <a:t>write </a:t>
            </a:r>
            <a:r>
              <a:rPr lang="en-US" dirty="0" smtClean="0"/>
              <a:t>it if the </a:t>
            </a:r>
            <a:r>
              <a:rPr lang="en-US" dirty="0"/>
              <a:t>kernel can’t </a:t>
            </a:r>
            <a:r>
              <a:rPr lang="en-US" dirty="0" smtClean="0"/>
              <a:t>send it;</a:t>
            </a:r>
            <a:br>
              <a:rPr lang="en-US" dirty="0" smtClean="0"/>
            </a:br>
            <a:r>
              <a:rPr lang="en-US" dirty="0" smtClean="0">
                <a:solidFill>
                  <a:srgbClr val="FFFF00"/>
                </a:solidFill>
              </a:rPr>
              <a:t>bound kernel writes </a:t>
            </a:r>
            <a:r>
              <a:rPr lang="en-US" dirty="0" smtClean="0"/>
              <a:t>by: </a:t>
            </a:r>
          </a:p>
          <a:p>
            <a:pPr lvl="1"/>
            <a:r>
              <a:rPr lang="en-US" dirty="0" smtClean="0"/>
              <a:t>Socket: min(</a:t>
            </a:r>
            <a:r>
              <a:rPr lang="en-US" dirty="0" err="1" smtClean="0"/>
              <a:t>socket_space</a:t>
            </a:r>
            <a:r>
              <a:rPr lang="en-US" dirty="0" smtClean="0"/>
              <a:t>, </a:t>
            </a:r>
            <a:r>
              <a:rPr lang="en-US" dirty="0" err="1" smtClean="0"/>
              <a:t>tcp_space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Global: upstream bandwidth capacity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/>
              <a:t>Choose globally from </a:t>
            </a:r>
            <a:r>
              <a:rPr lang="en-US" dirty="0">
                <a:solidFill>
                  <a:srgbClr val="FFFF00"/>
                </a:solidFill>
              </a:rPr>
              <a:t>all writable </a:t>
            </a:r>
            <a:r>
              <a:rPr lang="en-US" dirty="0" smtClean="0">
                <a:solidFill>
                  <a:srgbClr val="FFFF00"/>
                </a:solidFill>
              </a:rPr>
              <a:t>circuits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 smtClean="0"/>
              <a:t>Try to write </a:t>
            </a:r>
            <a:r>
              <a:rPr lang="en-US" dirty="0"/>
              <a:t>again </a:t>
            </a:r>
            <a:r>
              <a:rPr lang="en-US" dirty="0">
                <a:solidFill>
                  <a:srgbClr val="FFFF00"/>
                </a:solidFill>
              </a:rPr>
              <a:t>before kernel starvation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2482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KIST Reduces Kernel Congestion</a:t>
            </a:r>
            <a:endParaRPr lang="en-US" dirty="0"/>
          </a:p>
        </p:txBody>
      </p:sp>
      <p:pic>
        <p:nvPicPr>
          <p:cNvPr id="4" name="Content Placeholder 3" descr="kist-congestion-kout.cdf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11" r="-178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49641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KIST Increases Tor Congestion</a:t>
            </a:r>
            <a:endParaRPr lang="en-US" dirty="0"/>
          </a:p>
        </p:txBody>
      </p:sp>
      <p:pic>
        <p:nvPicPr>
          <p:cNvPr id="4" name="Content Placeholder 3" descr="kist-congestion-tor.cdf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11" r="-178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47574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Tor is Slow!!! Research*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sz="1700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0D0D0D"/>
                </a:solidFill>
              </a:rPr>
              <a:t>PCTCP: Per-Circuit TCP-over-</a:t>
            </a:r>
            <a:r>
              <a:rPr lang="en-US" sz="1700" dirty="0" err="1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0D0D0D"/>
                </a:solidFill>
              </a:rPr>
              <a:t>IPsec</a:t>
            </a:r>
            <a:r>
              <a:rPr lang="en-US" sz="1700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0D0D0D"/>
                </a:solidFill>
              </a:rPr>
              <a:t> Transport for Anonymous Communication Overlay Networks (CCS ‘13)</a:t>
            </a:r>
          </a:p>
          <a:p>
            <a:r>
              <a:rPr lang="en-US" sz="1700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0D0D0D"/>
                </a:solidFill>
              </a:rPr>
              <a:t>Reducing Latency in Tor Circuits with Unordered Delivery (FOCI ‘13)</a:t>
            </a:r>
          </a:p>
          <a:p>
            <a:r>
              <a:rPr lang="en-US" sz="1700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0D0D0D"/>
                </a:solidFill>
              </a:rPr>
              <a:t>How Low Can You Go: Balancing Performance with Anonymity in Tor (PETS ‘13)</a:t>
            </a:r>
          </a:p>
          <a:p>
            <a:r>
              <a:rPr lang="en-US" sz="1700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0D0D0D"/>
                </a:solidFill>
              </a:rPr>
              <a:t>The Path Less Travelled: Overcoming Tor's Bottlenecks with Traffic Splitting (PETS </a:t>
            </a:r>
            <a:r>
              <a:rPr lang="fr-FR" sz="1700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0D0D0D"/>
                </a:solidFill>
              </a:rPr>
              <a:t>’</a:t>
            </a:r>
            <a:r>
              <a:rPr lang="en-US" sz="1700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0D0D0D"/>
                </a:solidFill>
              </a:rPr>
              <a:t>13)</a:t>
            </a:r>
          </a:p>
          <a:p>
            <a:r>
              <a:rPr lang="en-US" sz="1700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0D0D0D"/>
                </a:solidFill>
              </a:rPr>
              <a:t>An Empirical Evaluation of Relay Selection in Tor (NDSS ‘13)</a:t>
            </a:r>
          </a:p>
          <a:p>
            <a:r>
              <a:rPr lang="en-US" sz="1700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0D0D0D"/>
                </a:solidFill>
              </a:rPr>
              <a:t>LIRA: Lightweight Incentivized Routing for Anonymity (NDSS ‘13)</a:t>
            </a:r>
          </a:p>
          <a:p>
            <a:r>
              <a:rPr lang="en-US" sz="1700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0D0D0D"/>
                </a:solidFill>
              </a:rPr>
              <a:t>Improving Performance and Anonymity in the Tor Network (IPCCC ‘12)</a:t>
            </a:r>
          </a:p>
          <a:p>
            <a:r>
              <a:rPr lang="en-US" sz="1700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0D0D0D"/>
                </a:solidFill>
              </a:rPr>
              <a:t>Enhancing Tor's Performance using Real-time Traffic Classification (CCS </a:t>
            </a:r>
            <a:r>
              <a:rPr lang="fr-FR" sz="1700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0D0D0D"/>
                </a:solidFill>
              </a:rPr>
              <a:t>’</a:t>
            </a:r>
            <a:r>
              <a:rPr lang="en-US" sz="1700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0D0D0D"/>
                </a:solidFill>
              </a:rPr>
              <a:t>12)</a:t>
            </a:r>
          </a:p>
          <a:p>
            <a:r>
              <a:rPr lang="en-US" sz="1700" dirty="0" err="1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0D0D0D"/>
                </a:solidFill>
              </a:rPr>
              <a:t>Torchestra</a:t>
            </a:r>
            <a:r>
              <a:rPr lang="en-US" sz="1700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0D0D0D"/>
                </a:solidFill>
              </a:rPr>
              <a:t>: Reducing interactive traffic delays over Tor (WPES ‘12)</a:t>
            </a:r>
          </a:p>
          <a:p>
            <a:r>
              <a:rPr lang="en-US" sz="1700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0D0D0D"/>
                </a:solidFill>
              </a:rPr>
              <a:t>Throttling Tor Bandwidth Parasites (USENIX Sec ‘12)</a:t>
            </a:r>
          </a:p>
          <a:p>
            <a:r>
              <a:rPr lang="en-US" sz="1700" dirty="0" err="1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0D0D0D"/>
                </a:solidFill>
              </a:rPr>
              <a:t>LASTor</a:t>
            </a:r>
            <a:r>
              <a:rPr lang="en-US" sz="1700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0D0D0D"/>
                </a:solidFill>
              </a:rPr>
              <a:t>: A Low-Latency AS-Aware Tor Client (Oakland ‘12)</a:t>
            </a:r>
          </a:p>
          <a:p>
            <a:r>
              <a:rPr lang="en-US" sz="1700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0D0D0D"/>
                </a:solidFill>
              </a:rPr>
              <a:t>Congestion-aware Path Selection for Tor (FC ‘12)</a:t>
            </a:r>
          </a:p>
          <a:p>
            <a:endParaRPr lang="en-US" sz="1400" dirty="0">
              <a:ln>
                <a:solidFill>
                  <a:schemeClr val="bg1">
                    <a:lumMod val="65000"/>
                  </a:schemeClr>
                </a:solidFill>
              </a:ln>
              <a:solidFill>
                <a:srgbClr val="0D0D0D"/>
              </a:solidFill>
            </a:endParaRPr>
          </a:p>
          <a:p>
            <a:endParaRPr lang="en-US" sz="1400" b="1" dirty="0">
              <a:ln>
                <a:solidFill>
                  <a:schemeClr val="bg1">
                    <a:lumMod val="65000"/>
                  </a:schemeClr>
                </a:solidFill>
              </a:ln>
              <a:solidFill>
                <a:srgbClr val="0D0D0D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418263" y="6905625"/>
            <a:ext cx="3657600" cy="461665"/>
          </a:xfrm>
          <a:prstGeom prst="rect">
            <a:avLst/>
          </a:prstGeom>
        </p:spPr>
        <p:txBody>
          <a:bodyPr wrap="square" lIns="91424" tIns="45713" rIns="91424" bIns="45713">
            <a:spAutoFit/>
          </a:bodyPr>
          <a:lstStyle/>
          <a:p>
            <a:r>
              <a:rPr lang="en-US" dirty="0" smtClean="0"/>
              <a:t>*Not a comprehensive list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693339" y="3171827"/>
            <a:ext cx="6163992" cy="240065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none" lIns="91424" tIns="45713" rIns="91424" bIns="45713" anchor="ctr" anchorCtr="0">
            <a:spAutoFit/>
          </a:bodyPr>
          <a:lstStyle/>
          <a:p>
            <a:r>
              <a:rPr lang="en-US" sz="15000" dirty="0">
                <a:solidFill>
                  <a:srgbClr val="FFFF00"/>
                </a:solidFill>
              </a:rPr>
              <a:t>Where?</a:t>
            </a:r>
          </a:p>
        </p:txBody>
      </p:sp>
    </p:spTree>
    <p:extLst>
      <p:ext uri="{BB962C8B-B14F-4D97-AF65-F5344CB8AC3E}">
        <p14:creationId xmlns:p14="http://schemas.microsoft.com/office/powerpoint/2010/main" val="2697673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KIST Reduces Circuit Congestion</a:t>
            </a:r>
            <a:endParaRPr lang="en-US" dirty="0"/>
          </a:p>
        </p:txBody>
      </p:sp>
      <p:pic>
        <p:nvPicPr>
          <p:cNvPr id="4" name="Content Placeholder 3" descr="kist-congestion-total.cdf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11" r="-178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38595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KIST Improves Network Latency</a:t>
            </a:r>
            <a:endParaRPr lang="en-US" dirty="0"/>
          </a:p>
        </p:txBody>
      </p:sp>
      <p:pic>
        <p:nvPicPr>
          <p:cNvPr id="4" name="Content Placeholder 3" descr="kist-performance-ttfb.cdf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11" r="-178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89141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 smtClean="0">
                <a:solidFill>
                  <a:schemeClr val="bg2"/>
                </a:solidFill>
              </a:rPr>
              <a:t>Background</a:t>
            </a:r>
          </a:p>
          <a:p>
            <a:endParaRPr lang="en-US" dirty="0" smtClean="0">
              <a:solidFill>
                <a:schemeClr val="bg2"/>
              </a:solidFill>
            </a:endParaRPr>
          </a:p>
          <a:p>
            <a:r>
              <a:rPr lang="en-US" strike="sngStrike" dirty="0" smtClean="0">
                <a:solidFill>
                  <a:schemeClr val="bg2"/>
                </a:solidFill>
              </a:rPr>
              <a:t>Instrument Tor, measure congestion</a:t>
            </a:r>
          </a:p>
          <a:p>
            <a:endParaRPr lang="en-US" dirty="0" smtClean="0">
              <a:solidFill>
                <a:schemeClr val="bg2"/>
              </a:solidFill>
            </a:endParaRPr>
          </a:p>
          <a:p>
            <a:r>
              <a:rPr lang="en-US" strike="sngStrike" dirty="0" smtClean="0">
                <a:solidFill>
                  <a:schemeClr val="bg2"/>
                </a:solidFill>
              </a:rPr>
              <a:t>Analyze causes of congestion</a:t>
            </a:r>
          </a:p>
          <a:p>
            <a:endParaRPr lang="en-US" dirty="0" smtClean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Design and evaluate KIST</a:t>
            </a:r>
          </a:p>
          <a:p>
            <a:pPr lvl="1"/>
            <a:r>
              <a:rPr lang="en-US" strike="sngStrike" dirty="0" smtClean="0">
                <a:solidFill>
                  <a:srgbClr val="808080"/>
                </a:solidFill>
              </a:rPr>
              <a:t>Performance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Security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361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Correlation: Latency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99331" y="4008814"/>
            <a:ext cx="7010400" cy="77411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relay-on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533" y="2867027"/>
            <a:ext cx="1178055" cy="1438133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7857333" y="3370097"/>
            <a:ext cx="1288191" cy="1068929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853774" y="3048364"/>
            <a:ext cx="907557" cy="1386589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6"/>
          <a:stretch>
            <a:fillRect/>
          </a:stretch>
        </p:blipFill>
        <p:spPr>
          <a:xfrm>
            <a:off x="2523332" y="2919217"/>
            <a:ext cx="1143000" cy="1395610"/>
          </a:xfrm>
          <a:prstGeom prst="rect">
            <a:avLst/>
          </a:prstGeom>
        </p:spPr>
      </p:pic>
      <p:pic>
        <p:nvPicPr>
          <p:cNvPr id="9" name="Picture 8" descr="relay_attacker_checkere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731" y="2867027"/>
            <a:ext cx="1143000" cy="144677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65933" y="6905625"/>
            <a:ext cx="3124200" cy="461665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r>
              <a:rPr lang="en-US" dirty="0" smtClean="0"/>
              <a:t>Hopper </a:t>
            </a:r>
            <a:r>
              <a:rPr lang="en-US" dirty="0" err="1" smtClean="0"/>
              <a:t>et.al</a:t>
            </a:r>
            <a:r>
              <a:rPr lang="en-US" dirty="0" smtClean="0"/>
              <a:t>. CCS’07</a:t>
            </a:r>
            <a:endParaRPr lang="en-US" dirty="0"/>
          </a:p>
        </p:txBody>
      </p:sp>
      <p:sp>
        <p:nvSpPr>
          <p:cNvPr id="13" name="Rectangular Callout 12"/>
          <p:cNvSpPr/>
          <p:nvPr/>
        </p:nvSpPr>
        <p:spPr bwMode="auto">
          <a:xfrm>
            <a:off x="5190331" y="5076825"/>
            <a:ext cx="3581400" cy="1524000"/>
          </a:xfrm>
          <a:prstGeom prst="wedgeRectCallout">
            <a:avLst>
              <a:gd name="adj1" fmla="val -20608"/>
              <a:gd name="adj2" fmla="val -86051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 smtClean="0"/>
              <a:t>Goal: narrow down potential locations of the client on a target circuit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117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2218533" y="3248025"/>
            <a:ext cx="5334000" cy="0"/>
          </a:xfrm>
          <a:prstGeom prst="line">
            <a:avLst/>
          </a:prstGeom>
          <a:ln w="50800">
            <a:solidFill>
              <a:schemeClr val="bg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Correlation: Latency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99331" y="4008814"/>
            <a:ext cx="7010400" cy="77411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relay-on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533" y="2867027"/>
            <a:ext cx="1178055" cy="1438133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7857333" y="3370097"/>
            <a:ext cx="1288191" cy="1068929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853774" y="3048364"/>
            <a:ext cx="907557" cy="1386589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6"/>
          <a:stretch>
            <a:fillRect/>
          </a:stretch>
        </p:blipFill>
        <p:spPr>
          <a:xfrm>
            <a:off x="2523332" y="2919217"/>
            <a:ext cx="1143000" cy="1395610"/>
          </a:xfrm>
          <a:prstGeom prst="rect">
            <a:avLst/>
          </a:prstGeom>
        </p:spPr>
      </p:pic>
      <p:pic>
        <p:nvPicPr>
          <p:cNvPr id="9" name="Picture 8" descr="relay_attacker_checkere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731" y="2867027"/>
            <a:ext cx="1143000" cy="1446771"/>
          </a:xfrm>
          <a:prstGeom prst="rect">
            <a:avLst/>
          </a:prstGeom>
        </p:spPr>
      </p:pic>
      <p:sp>
        <p:nvSpPr>
          <p:cNvPr id="10" name="Snip Single Corner Rectangle 9"/>
          <p:cNvSpPr/>
          <p:nvPr/>
        </p:nvSpPr>
        <p:spPr bwMode="auto">
          <a:xfrm>
            <a:off x="7171531" y="2867025"/>
            <a:ext cx="609600" cy="685800"/>
          </a:xfrm>
          <a:prstGeom prst="snip1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4" tIns="45713" rIns="91424" bIns="45713" numCol="1" rtlCol="0" anchor="t" anchorCtr="0" compatLnSpc="1">
            <a:prstTxWarp prst="textNoShape">
              <a:avLst/>
            </a:prstTxWarp>
          </a:bodyPr>
          <a:lstStyle/>
          <a:p>
            <a:pPr defTabSz="914246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65933" y="6905625"/>
            <a:ext cx="3124200" cy="461665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r>
              <a:rPr lang="en-US" dirty="0" smtClean="0"/>
              <a:t>Hopper </a:t>
            </a:r>
            <a:r>
              <a:rPr lang="en-US" dirty="0" err="1" smtClean="0"/>
              <a:t>et.al</a:t>
            </a:r>
            <a:r>
              <a:rPr lang="en-US" dirty="0" smtClean="0"/>
              <a:t>. CCS’07</a:t>
            </a:r>
            <a:endParaRPr lang="en-US" dirty="0"/>
          </a:p>
        </p:txBody>
      </p:sp>
      <p:sp>
        <p:nvSpPr>
          <p:cNvPr id="13" name="Rectangular Callout 12"/>
          <p:cNvSpPr/>
          <p:nvPr/>
        </p:nvSpPr>
        <p:spPr bwMode="auto">
          <a:xfrm>
            <a:off x="5876131" y="1800227"/>
            <a:ext cx="3581400" cy="1038224"/>
          </a:xfrm>
          <a:prstGeom prst="wedgeRectCallout">
            <a:avLst>
              <a:gd name="adj1" fmla="val -29364"/>
              <a:gd name="adj2" fmla="val 79316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 smtClean="0"/>
              <a:t>-Inject redirect or </a:t>
            </a:r>
            <a:r>
              <a:rPr lang="en-US" dirty="0" err="1" smtClean="0"/>
              <a:t>javascript</a:t>
            </a:r>
            <a:endParaRPr lang="en-US" dirty="0" smtClean="0"/>
          </a:p>
          <a:p>
            <a:pPr defTabSz="914169"/>
            <a:r>
              <a:rPr lang="en-US" dirty="0" smtClean="0"/>
              <a:t>-Start timer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200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Correlation: Latency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99331" y="4008814"/>
            <a:ext cx="7010400" cy="77411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relay-on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533" y="2867027"/>
            <a:ext cx="1178055" cy="1438133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7857333" y="3370097"/>
            <a:ext cx="1288191" cy="1068929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853774" y="3048364"/>
            <a:ext cx="907557" cy="1386589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6"/>
          <a:stretch>
            <a:fillRect/>
          </a:stretch>
        </p:blipFill>
        <p:spPr>
          <a:xfrm>
            <a:off x="2523332" y="2919217"/>
            <a:ext cx="1143000" cy="1395610"/>
          </a:xfrm>
          <a:prstGeom prst="rect">
            <a:avLst/>
          </a:prstGeom>
        </p:spPr>
      </p:pic>
      <p:pic>
        <p:nvPicPr>
          <p:cNvPr id="9" name="Picture 8" descr="relay_attacker_checkere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731" y="2867027"/>
            <a:ext cx="1143000" cy="14467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46933" y="4619627"/>
            <a:ext cx="1524000" cy="646331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r>
              <a:rPr lang="en-US" sz="3600" dirty="0"/>
              <a:t>GET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2218533" y="4924425"/>
            <a:ext cx="5334000" cy="0"/>
          </a:xfrm>
          <a:prstGeom prst="line">
            <a:avLst/>
          </a:prstGeom>
          <a:ln w="50800">
            <a:solidFill>
              <a:schemeClr val="bg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65933" y="6905625"/>
            <a:ext cx="3124200" cy="461665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r>
              <a:rPr lang="en-US" dirty="0" smtClean="0"/>
              <a:t>Hopper </a:t>
            </a:r>
            <a:r>
              <a:rPr lang="en-US" dirty="0" err="1" smtClean="0"/>
              <a:t>et.al</a:t>
            </a:r>
            <a:r>
              <a:rPr lang="en-US" dirty="0" smtClean="0"/>
              <a:t>. CCS’07</a:t>
            </a:r>
            <a:endParaRPr lang="en-US" dirty="0"/>
          </a:p>
        </p:txBody>
      </p:sp>
      <p:sp>
        <p:nvSpPr>
          <p:cNvPr id="13" name="Rectangular Callout 12"/>
          <p:cNvSpPr/>
          <p:nvPr/>
        </p:nvSpPr>
        <p:spPr bwMode="auto">
          <a:xfrm>
            <a:off x="1075531" y="5610226"/>
            <a:ext cx="3200400" cy="1038224"/>
          </a:xfrm>
          <a:prstGeom prst="wedgeRectCallout">
            <a:avLst>
              <a:gd name="adj1" fmla="val -35764"/>
              <a:gd name="adj2" fmla="val -82266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 smtClean="0"/>
              <a:t>Request redirected page or embedded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406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Correlation: Latency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99331" y="4008814"/>
            <a:ext cx="7010400" cy="77411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relay-on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533" y="2867027"/>
            <a:ext cx="1178055" cy="1438133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7857333" y="3370097"/>
            <a:ext cx="1288191" cy="1068929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853774" y="3048364"/>
            <a:ext cx="907557" cy="1386589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6"/>
          <a:stretch>
            <a:fillRect/>
          </a:stretch>
        </p:blipFill>
        <p:spPr>
          <a:xfrm>
            <a:off x="2523332" y="2919217"/>
            <a:ext cx="1143000" cy="1395610"/>
          </a:xfrm>
          <a:prstGeom prst="rect">
            <a:avLst/>
          </a:prstGeom>
        </p:spPr>
      </p:pic>
      <p:pic>
        <p:nvPicPr>
          <p:cNvPr id="9" name="Picture 8" descr="relay_attacker_checkere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731" y="2867027"/>
            <a:ext cx="1143000" cy="14467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95133" y="4543427"/>
            <a:ext cx="1524000" cy="646331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r>
              <a:rPr lang="en-US" sz="3600" dirty="0"/>
              <a:t>GET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6638131" y="4924425"/>
            <a:ext cx="914400" cy="0"/>
          </a:xfrm>
          <a:prstGeom prst="line">
            <a:avLst/>
          </a:prstGeom>
          <a:ln w="50800">
            <a:solidFill>
              <a:schemeClr val="bg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5933" y="6905625"/>
            <a:ext cx="3124200" cy="461665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r>
              <a:rPr lang="en-US" dirty="0" smtClean="0"/>
              <a:t>Hopper </a:t>
            </a:r>
            <a:r>
              <a:rPr lang="en-US" dirty="0" err="1" smtClean="0"/>
              <a:t>et.al</a:t>
            </a:r>
            <a:r>
              <a:rPr lang="en-US" dirty="0" smtClean="0"/>
              <a:t>. CCS’07</a:t>
            </a:r>
            <a:endParaRPr lang="en-US" dirty="0"/>
          </a:p>
        </p:txBody>
      </p:sp>
      <p:sp>
        <p:nvSpPr>
          <p:cNvPr id="14" name="Rectangular Callout 13"/>
          <p:cNvSpPr/>
          <p:nvPr/>
        </p:nvSpPr>
        <p:spPr bwMode="auto">
          <a:xfrm>
            <a:off x="5266531" y="5762628"/>
            <a:ext cx="2362200" cy="1038224"/>
          </a:xfrm>
          <a:prstGeom prst="wedgeRectCallout">
            <a:avLst>
              <a:gd name="adj1" fmla="val -20340"/>
              <a:gd name="adj2" fmla="val -106427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defTabSz="914169"/>
            <a:r>
              <a:rPr lang="en-US" dirty="0" smtClean="0"/>
              <a:t>-Stop timer</a:t>
            </a:r>
          </a:p>
          <a:p>
            <a:pPr defTabSz="914169"/>
            <a:r>
              <a:rPr lang="en-US" dirty="0" smtClean="0"/>
              <a:t>-Estimate latency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934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Latency Attack</a:t>
            </a:r>
            <a:br>
              <a:rPr lang="en-US" dirty="0" smtClean="0"/>
            </a:br>
            <a:r>
              <a:rPr lang="en-US" dirty="0" smtClean="0"/>
              <a:t>| estimate – actual |</a:t>
            </a:r>
            <a:endParaRPr lang="en-US" dirty="0"/>
          </a:p>
        </p:txBody>
      </p:sp>
      <p:pic>
        <p:nvPicPr>
          <p:cNvPr id="4" name="Content Placeholder 3" descr="latency-results-estimate-difference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11" r="-178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75087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Latency Attack</a:t>
            </a:r>
            <a:br>
              <a:rPr lang="en-US" dirty="0" smtClean="0"/>
            </a:br>
            <a:r>
              <a:rPr lang="en-US" dirty="0" err="1" smtClean="0"/>
              <a:t>num</a:t>
            </a:r>
            <a:r>
              <a:rPr lang="en-US" dirty="0" smtClean="0"/>
              <a:t> pings until best estimate</a:t>
            </a:r>
            <a:endParaRPr lang="en-US" dirty="0"/>
          </a:p>
        </p:txBody>
      </p:sp>
      <p:pic>
        <p:nvPicPr>
          <p:cNvPr id="4" name="Content Placeholder 3" descr="latency-results-numping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11" r="-178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21597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Correlation: Throughput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99331" y="4008814"/>
            <a:ext cx="7010400" cy="77411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relay-on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533" y="2867027"/>
            <a:ext cx="1178055" cy="1438133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7857333" y="3370097"/>
            <a:ext cx="1288191" cy="1068929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5"/>
          <a:stretch>
            <a:fillRect/>
          </a:stretch>
        </p:blipFill>
        <p:spPr>
          <a:xfrm>
            <a:off x="853774" y="3048364"/>
            <a:ext cx="907557" cy="1386589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6"/>
          <a:stretch>
            <a:fillRect/>
          </a:stretch>
        </p:blipFill>
        <p:spPr>
          <a:xfrm>
            <a:off x="2523332" y="2919217"/>
            <a:ext cx="1143000" cy="1395610"/>
          </a:xfrm>
          <a:prstGeom prst="rect">
            <a:avLst/>
          </a:prstGeom>
        </p:spPr>
      </p:pic>
      <p:pic>
        <p:nvPicPr>
          <p:cNvPr id="18" name="Picture 17" descr="relay_attacker_checkere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731" y="2867027"/>
            <a:ext cx="1143000" cy="144677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65933" y="6905625"/>
            <a:ext cx="3124200" cy="461665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r>
              <a:rPr lang="en-US" dirty="0" smtClean="0"/>
              <a:t>Mittal </a:t>
            </a:r>
            <a:r>
              <a:rPr lang="en-US" dirty="0" err="1" smtClean="0"/>
              <a:t>et.al</a:t>
            </a:r>
            <a:r>
              <a:rPr lang="en-US" dirty="0" smtClean="0"/>
              <a:t>. CCS’11</a:t>
            </a:r>
            <a:endParaRPr lang="en-US" dirty="0"/>
          </a:p>
        </p:txBody>
      </p:sp>
      <p:sp>
        <p:nvSpPr>
          <p:cNvPr id="21" name="Rectangular Callout 20"/>
          <p:cNvSpPr/>
          <p:nvPr/>
        </p:nvSpPr>
        <p:spPr bwMode="auto">
          <a:xfrm>
            <a:off x="5799931" y="4924425"/>
            <a:ext cx="3581400" cy="1524000"/>
          </a:xfrm>
          <a:prstGeom prst="wedgeRectCallout">
            <a:avLst>
              <a:gd name="adj1" fmla="val -30240"/>
              <a:gd name="adj2" fmla="val -86051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 smtClean="0"/>
              <a:t>Goal: find guard relay of the client on a target circuit</a:t>
            </a:r>
            <a:endParaRPr lang="en-US" dirty="0"/>
          </a:p>
        </p:txBody>
      </p:sp>
      <p:pic>
        <p:nvPicPr>
          <p:cNvPr id="22" name="Picture 21"/>
          <p:cNvPicPr/>
          <p:nvPr/>
        </p:nvPicPr>
        <p:blipFill>
          <a:blip r:embed="rId6"/>
          <a:stretch>
            <a:fillRect/>
          </a:stretch>
        </p:blipFill>
        <p:spPr>
          <a:xfrm>
            <a:off x="3285331" y="4467225"/>
            <a:ext cx="768555" cy="938410"/>
          </a:xfrm>
          <a:prstGeom prst="rect">
            <a:avLst/>
          </a:prstGeom>
        </p:spPr>
      </p:pic>
      <p:pic>
        <p:nvPicPr>
          <p:cNvPr id="23" name="Picture 22"/>
          <p:cNvPicPr/>
          <p:nvPr/>
        </p:nvPicPr>
        <p:blipFill>
          <a:blip r:embed="rId6"/>
          <a:stretch>
            <a:fillRect/>
          </a:stretch>
        </p:blipFill>
        <p:spPr>
          <a:xfrm>
            <a:off x="4428331" y="5534025"/>
            <a:ext cx="768555" cy="938410"/>
          </a:xfrm>
          <a:prstGeom prst="rect">
            <a:avLst/>
          </a:prstGeom>
        </p:spPr>
      </p:pic>
      <p:pic>
        <p:nvPicPr>
          <p:cNvPr id="24" name="Picture 23"/>
          <p:cNvPicPr/>
          <p:nvPr/>
        </p:nvPicPr>
        <p:blipFill>
          <a:blip r:embed="rId6"/>
          <a:stretch>
            <a:fillRect/>
          </a:stretch>
        </p:blipFill>
        <p:spPr>
          <a:xfrm>
            <a:off x="3285331" y="2105025"/>
            <a:ext cx="768555" cy="938410"/>
          </a:xfrm>
          <a:prstGeom prst="rect">
            <a:avLst/>
          </a:prstGeom>
        </p:spPr>
      </p:pic>
      <p:pic>
        <p:nvPicPr>
          <p:cNvPr id="25" name="Picture 24"/>
          <p:cNvPicPr/>
          <p:nvPr/>
        </p:nvPicPr>
        <p:blipFill>
          <a:blip r:embed="rId6"/>
          <a:stretch>
            <a:fillRect/>
          </a:stretch>
        </p:blipFill>
        <p:spPr>
          <a:xfrm>
            <a:off x="4428331" y="1419225"/>
            <a:ext cx="768555" cy="93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12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8" y="2101853"/>
            <a:ext cx="9336085" cy="4752976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Where is Tor slow?</a:t>
            </a:r>
            <a:endParaRPr lang="en-US" dirty="0">
              <a:solidFill>
                <a:srgbClr val="FFFF00"/>
              </a:solidFill>
            </a:endParaRPr>
          </a:p>
          <a:p>
            <a:pPr lvl="1"/>
            <a:r>
              <a:rPr lang="en-US" dirty="0" smtClean="0"/>
              <a:t>Measure public Tor and private Shadow-Tor networks</a:t>
            </a:r>
            <a:endParaRPr lang="en-US" dirty="0"/>
          </a:p>
          <a:p>
            <a:pPr lvl="1"/>
            <a:r>
              <a:rPr lang="en-US" dirty="0" smtClean="0"/>
              <a:t>Identify circuit scheduling and socket flushing problems</a:t>
            </a:r>
          </a:p>
          <a:p>
            <a:pPr lvl="1"/>
            <a:endParaRPr lang="en-US" dirty="0"/>
          </a:p>
          <a:p>
            <a:r>
              <a:rPr lang="en-US" dirty="0" smtClean="0">
                <a:solidFill>
                  <a:srgbClr val="FFFF00"/>
                </a:solidFill>
              </a:rPr>
              <a:t>Design KIST</a:t>
            </a:r>
            <a:r>
              <a:rPr lang="en-US" dirty="0" smtClean="0"/>
              <a:t>: Kernel-Informed Socket Transport</a:t>
            </a:r>
          </a:p>
          <a:p>
            <a:pPr lvl="1"/>
            <a:r>
              <a:rPr lang="en-US" dirty="0" smtClean="0"/>
              <a:t>Use TCP </a:t>
            </a:r>
            <a:r>
              <a:rPr lang="en-US" dirty="0" err="1" smtClean="0"/>
              <a:t>snd_cwnd</a:t>
            </a:r>
            <a:r>
              <a:rPr lang="en-US" dirty="0" smtClean="0"/>
              <a:t> to limit socket writes</a:t>
            </a:r>
          </a:p>
          <a:p>
            <a:pPr lvl="1"/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Evaluate KIST </a:t>
            </a:r>
            <a:r>
              <a:rPr lang="en-US" dirty="0" smtClean="0"/>
              <a:t>Performance and Security</a:t>
            </a:r>
          </a:p>
          <a:p>
            <a:pPr lvl="1"/>
            <a:r>
              <a:rPr lang="en-US" dirty="0" smtClean="0"/>
              <a:t>Reduces kernel and end-to-end circuit congestion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hroughput attacks </a:t>
            </a:r>
            <a:r>
              <a:rPr lang="en-US" dirty="0"/>
              <a:t>unaffected, </a:t>
            </a:r>
            <a:r>
              <a:rPr lang="en-US" dirty="0" smtClean="0"/>
              <a:t>speeds </a:t>
            </a:r>
            <a:r>
              <a:rPr lang="en-US" dirty="0"/>
              <a:t>up latency </a:t>
            </a:r>
            <a:r>
              <a:rPr lang="en-US" dirty="0" smtClean="0"/>
              <a:t>attacks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755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Correlation: Throughput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99331" y="4008814"/>
            <a:ext cx="7010400" cy="77411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relay-on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533" y="2867027"/>
            <a:ext cx="1178055" cy="1438133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7857333" y="3370097"/>
            <a:ext cx="1288191" cy="1068929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5"/>
          <a:stretch>
            <a:fillRect/>
          </a:stretch>
        </p:blipFill>
        <p:spPr>
          <a:xfrm>
            <a:off x="853774" y="3048364"/>
            <a:ext cx="907557" cy="1386589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6"/>
          <a:stretch>
            <a:fillRect/>
          </a:stretch>
        </p:blipFill>
        <p:spPr>
          <a:xfrm>
            <a:off x="2523332" y="2919217"/>
            <a:ext cx="1143000" cy="1395610"/>
          </a:xfrm>
          <a:prstGeom prst="rect">
            <a:avLst/>
          </a:prstGeom>
        </p:spPr>
      </p:pic>
      <p:pic>
        <p:nvPicPr>
          <p:cNvPr id="18" name="Picture 17" descr="relay_attacker_checkere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731" y="2867027"/>
            <a:ext cx="1143000" cy="144677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65933" y="6905625"/>
            <a:ext cx="3124200" cy="461665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r>
              <a:rPr lang="en-US" dirty="0" smtClean="0"/>
              <a:t>Mittal </a:t>
            </a:r>
            <a:r>
              <a:rPr lang="en-US" dirty="0" err="1" smtClean="0"/>
              <a:t>et.al</a:t>
            </a:r>
            <a:r>
              <a:rPr lang="en-US" dirty="0" smtClean="0"/>
              <a:t>. CCS’11</a:t>
            </a:r>
            <a:endParaRPr lang="en-US" dirty="0"/>
          </a:p>
        </p:txBody>
      </p:sp>
      <p:sp>
        <p:nvSpPr>
          <p:cNvPr id="21" name="Rectangular Callout 20"/>
          <p:cNvSpPr/>
          <p:nvPr/>
        </p:nvSpPr>
        <p:spPr bwMode="auto">
          <a:xfrm>
            <a:off x="5266531" y="4543425"/>
            <a:ext cx="2667000" cy="1066800"/>
          </a:xfrm>
          <a:prstGeom prst="wedgeRectCallout">
            <a:avLst>
              <a:gd name="adj1" fmla="val -99386"/>
              <a:gd name="adj2" fmla="val 31522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 smtClean="0"/>
              <a:t>Probe throughput of </a:t>
            </a:r>
            <a:r>
              <a:rPr lang="en-US" i="1" dirty="0" smtClean="0"/>
              <a:t>all</a:t>
            </a:r>
            <a:r>
              <a:rPr lang="en-US" dirty="0" smtClean="0"/>
              <a:t> guard relays</a:t>
            </a:r>
            <a:endParaRPr lang="en-US" dirty="0"/>
          </a:p>
        </p:txBody>
      </p:sp>
      <p:pic>
        <p:nvPicPr>
          <p:cNvPr id="22" name="Picture 21"/>
          <p:cNvPicPr/>
          <p:nvPr/>
        </p:nvPicPr>
        <p:blipFill>
          <a:blip r:embed="rId6"/>
          <a:stretch>
            <a:fillRect/>
          </a:stretch>
        </p:blipFill>
        <p:spPr>
          <a:xfrm>
            <a:off x="3285331" y="4467225"/>
            <a:ext cx="768555" cy="938410"/>
          </a:xfrm>
          <a:prstGeom prst="rect">
            <a:avLst/>
          </a:prstGeom>
        </p:spPr>
      </p:pic>
      <p:pic>
        <p:nvPicPr>
          <p:cNvPr id="23" name="Picture 22"/>
          <p:cNvPicPr/>
          <p:nvPr/>
        </p:nvPicPr>
        <p:blipFill>
          <a:blip r:embed="rId6"/>
          <a:stretch>
            <a:fillRect/>
          </a:stretch>
        </p:blipFill>
        <p:spPr>
          <a:xfrm>
            <a:off x="4428331" y="5534025"/>
            <a:ext cx="768555" cy="938410"/>
          </a:xfrm>
          <a:prstGeom prst="rect">
            <a:avLst/>
          </a:prstGeom>
        </p:spPr>
      </p:pic>
      <p:pic>
        <p:nvPicPr>
          <p:cNvPr id="25" name="Picture 24"/>
          <p:cNvPicPr/>
          <p:nvPr/>
        </p:nvPicPr>
        <p:blipFill>
          <a:blip r:embed="rId6"/>
          <a:stretch>
            <a:fillRect/>
          </a:stretch>
        </p:blipFill>
        <p:spPr>
          <a:xfrm>
            <a:off x="4428331" y="1419225"/>
            <a:ext cx="768555" cy="938410"/>
          </a:xfrm>
          <a:prstGeom prst="rect">
            <a:avLst/>
          </a:prstGeom>
        </p:spPr>
      </p:pic>
      <p:pic>
        <p:nvPicPr>
          <p:cNvPr id="16" name="Picture 15" descr="client_attacker_checkere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331" y="4162425"/>
            <a:ext cx="812226" cy="1368700"/>
          </a:xfrm>
          <a:prstGeom prst="rect">
            <a:avLst/>
          </a:prstGeom>
        </p:spPr>
      </p:pic>
      <p:pic>
        <p:nvPicPr>
          <p:cNvPr id="19" name="Picture 18" descr="client_attacker_checkere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131" y="5457825"/>
            <a:ext cx="507426" cy="855075"/>
          </a:xfrm>
          <a:prstGeom prst="rect">
            <a:avLst/>
          </a:prstGeom>
        </p:spPr>
      </p:pic>
      <p:pic>
        <p:nvPicPr>
          <p:cNvPr id="20" name="Picture 19" descr="client_attacker_checkere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331" y="6219825"/>
            <a:ext cx="507426" cy="855075"/>
          </a:xfrm>
          <a:prstGeom prst="rect">
            <a:avLst/>
          </a:prstGeom>
        </p:spPr>
      </p:pic>
      <p:pic>
        <p:nvPicPr>
          <p:cNvPr id="26" name="Picture 25" descr="client_attacker_checkere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731" y="1952625"/>
            <a:ext cx="507426" cy="855075"/>
          </a:xfrm>
          <a:prstGeom prst="rect">
            <a:avLst/>
          </a:prstGeom>
        </p:spPr>
      </p:pic>
      <p:pic>
        <p:nvPicPr>
          <p:cNvPr id="27" name="Picture 26" descr="client_attacker_checkere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731" y="1495425"/>
            <a:ext cx="507426" cy="855075"/>
          </a:xfrm>
          <a:prstGeom prst="rect">
            <a:avLst/>
          </a:prstGeom>
        </p:spPr>
      </p:pic>
      <p:pic>
        <p:nvPicPr>
          <p:cNvPr id="24" name="Picture 23"/>
          <p:cNvPicPr/>
          <p:nvPr/>
        </p:nvPicPr>
        <p:blipFill>
          <a:blip r:embed="rId6"/>
          <a:stretch>
            <a:fillRect/>
          </a:stretch>
        </p:blipFill>
        <p:spPr>
          <a:xfrm>
            <a:off x="3285331" y="2105025"/>
            <a:ext cx="768555" cy="938410"/>
          </a:xfrm>
          <a:prstGeom prst="rect">
            <a:avLst/>
          </a:prstGeom>
        </p:spPr>
      </p:pic>
      <p:pic>
        <p:nvPicPr>
          <p:cNvPr id="4" name="Picture 3" descr="recycle-whit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196" y="4314825"/>
            <a:ext cx="741405" cy="685800"/>
          </a:xfrm>
          <a:prstGeom prst="rect">
            <a:avLst/>
          </a:prstGeom>
        </p:spPr>
      </p:pic>
      <p:pic>
        <p:nvPicPr>
          <p:cNvPr id="30" name="Picture 29" descr="recycle-whit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331" y="6296025"/>
            <a:ext cx="494270" cy="457200"/>
          </a:xfrm>
          <a:prstGeom prst="rect">
            <a:avLst/>
          </a:prstGeom>
        </p:spPr>
      </p:pic>
      <p:pic>
        <p:nvPicPr>
          <p:cNvPr id="31" name="Picture 30" descr="recycle-whit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931" y="5381625"/>
            <a:ext cx="494270" cy="457200"/>
          </a:xfrm>
          <a:prstGeom prst="rect">
            <a:avLst/>
          </a:prstGeom>
        </p:spPr>
      </p:pic>
      <p:pic>
        <p:nvPicPr>
          <p:cNvPr id="32" name="Picture 31" descr="recycle-whit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131" y="2486025"/>
            <a:ext cx="494270" cy="457200"/>
          </a:xfrm>
          <a:prstGeom prst="rect">
            <a:avLst/>
          </a:prstGeom>
        </p:spPr>
      </p:pic>
      <p:pic>
        <p:nvPicPr>
          <p:cNvPr id="33" name="Picture 32" descr="recycle-whit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131" y="1876425"/>
            <a:ext cx="49427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784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Correlation: Throughput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99331" y="4008814"/>
            <a:ext cx="7010400" cy="77411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relay-on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533" y="2867027"/>
            <a:ext cx="1178055" cy="1438133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7857333" y="3370097"/>
            <a:ext cx="1288191" cy="1068929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5"/>
          <a:stretch>
            <a:fillRect/>
          </a:stretch>
        </p:blipFill>
        <p:spPr>
          <a:xfrm>
            <a:off x="853774" y="3048364"/>
            <a:ext cx="907557" cy="1386589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6"/>
          <a:stretch>
            <a:fillRect/>
          </a:stretch>
        </p:blipFill>
        <p:spPr>
          <a:xfrm>
            <a:off x="2523332" y="2919217"/>
            <a:ext cx="1143000" cy="1395610"/>
          </a:xfrm>
          <a:prstGeom prst="rect">
            <a:avLst/>
          </a:prstGeom>
        </p:spPr>
      </p:pic>
      <p:pic>
        <p:nvPicPr>
          <p:cNvPr id="18" name="Picture 17" descr="relay_attacker_checkere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731" y="2867027"/>
            <a:ext cx="1143000" cy="144677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65933" y="6905625"/>
            <a:ext cx="3124200" cy="461665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r>
              <a:rPr lang="en-US" dirty="0" smtClean="0"/>
              <a:t>Mittal </a:t>
            </a:r>
            <a:r>
              <a:rPr lang="en-US" dirty="0" err="1" smtClean="0"/>
              <a:t>et.al</a:t>
            </a:r>
            <a:r>
              <a:rPr lang="en-US" dirty="0" smtClean="0"/>
              <a:t>. CCS’11</a:t>
            </a:r>
            <a:endParaRPr lang="en-US" dirty="0"/>
          </a:p>
        </p:txBody>
      </p:sp>
      <p:sp>
        <p:nvSpPr>
          <p:cNvPr id="21" name="Rectangular Callout 20"/>
          <p:cNvSpPr/>
          <p:nvPr/>
        </p:nvSpPr>
        <p:spPr bwMode="auto">
          <a:xfrm>
            <a:off x="5571331" y="4848225"/>
            <a:ext cx="2667000" cy="1295400"/>
          </a:xfrm>
          <a:prstGeom prst="wedgeRectCallout">
            <a:avLst>
              <a:gd name="adj1" fmla="val 1733"/>
              <a:gd name="adj2" fmla="val -91930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/>
              <a:t>Correlate throughput between exit and probes</a:t>
            </a:r>
          </a:p>
        </p:txBody>
      </p:sp>
      <p:pic>
        <p:nvPicPr>
          <p:cNvPr id="22" name="Picture 21"/>
          <p:cNvPicPr/>
          <p:nvPr/>
        </p:nvPicPr>
        <p:blipFill>
          <a:blip r:embed="rId6"/>
          <a:stretch>
            <a:fillRect/>
          </a:stretch>
        </p:blipFill>
        <p:spPr>
          <a:xfrm>
            <a:off x="3285331" y="4467225"/>
            <a:ext cx="768555" cy="938410"/>
          </a:xfrm>
          <a:prstGeom prst="rect">
            <a:avLst/>
          </a:prstGeom>
        </p:spPr>
      </p:pic>
      <p:pic>
        <p:nvPicPr>
          <p:cNvPr id="23" name="Picture 22"/>
          <p:cNvPicPr/>
          <p:nvPr/>
        </p:nvPicPr>
        <p:blipFill>
          <a:blip r:embed="rId6"/>
          <a:stretch>
            <a:fillRect/>
          </a:stretch>
        </p:blipFill>
        <p:spPr>
          <a:xfrm>
            <a:off x="4428331" y="5534025"/>
            <a:ext cx="768555" cy="938410"/>
          </a:xfrm>
          <a:prstGeom prst="rect">
            <a:avLst/>
          </a:prstGeom>
        </p:spPr>
      </p:pic>
      <p:pic>
        <p:nvPicPr>
          <p:cNvPr id="25" name="Picture 24"/>
          <p:cNvPicPr/>
          <p:nvPr/>
        </p:nvPicPr>
        <p:blipFill>
          <a:blip r:embed="rId6"/>
          <a:stretch>
            <a:fillRect/>
          </a:stretch>
        </p:blipFill>
        <p:spPr>
          <a:xfrm>
            <a:off x="4428331" y="1419225"/>
            <a:ext cx="768555" cy="938410"/>
          </a:xfrm>
          <a:prstGeom prst="rect">
            <a:avLst/>
          </a:prstGeom>
        </p:spPr>
      </p:pic>
      <p:pic>
        <p:nvPicPr>
          <p:cNvPr id="16" name="Picture 15" descr="client_attacker_checkere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331" y="4162425"/>
            <a:ext cx="812226" cy="1368700"/>
          </a:xfrm>
          <a:prstGeom prst="rect">
            <a:avLst/>
          </a:prstGeom>
        </p:spPr>
      </p:pic>
      <p:pic>
        <p:nvPicPr>
          <p:cNvPr id="19" name="Picture 18" descr="client_attacker_checkere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131" y="5457825"/>
            <a:ext cx="507426" cy="855075"/>
          </a:xfrm>
          <a:prstGeom prst="rect">
            <a:avLst/>
          </a:prstGeom>
        </p:spPr>
      </p:pic>
      <p:pic>
        <p:nvPicPr>
          <p:cNvPr id="20" name="Picture 19" descr="client_attacker_checkere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331" y="6219825"/>
            <a:ext cx="507426" cy="855075"/>
          </a:xfrm>
          <a:prstGeom prst="rect">
            <a:avLst/>
          </a:prstGeom>
        </p:spPr>
      </p:pic>
      <p:pic>
        <p:nvPicPr>
          <p:cNvPr id="26" name="Picture 25" descr="client_attacker_checkere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731" y="1952625"/>
            <a:ext cx="507426" cy="855075"/>
          </a:xfrm>
          <a:prstGeom prst="rect">
            <a:avLst/>
          </a:prstGeom>
        </p:spPr>
      </p:pic>
      <p:pic>
        <p:nvPicPr>
          <p:cNvPr id="27" name="Picture 26" descr="client_attacker_checkere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731" y="1495425"/>
            <a:ext cx="507426" cy="855075"/>
          </a:xfrm>
          <a:prstGeom prst="rect">
            <a:avLst/>
          </a:prstGeom>
        </p:spPr>
      </p:pic>
      <p:pic>
        <p:nvPicPr>
          <p:cNvPr id="24" name="Picture 23"/>
          <p:cNvPicPr/>
          <p:nvPr/>
        </p:nvPicPr>
        <p:blipFill>
          <a:blip r:embed="rId6"/>
          <a:stretch>
            <a:fillRect/>
          </a:stretch>
        </p:blipFill>
        <p:spPr>
          <a:xfrm>
            <a:off x="3285331" y="2105025"/>
            <a:ext cx="768555" cy="938410"/>
          </a:xfrm>
          <a:prstGeom prst="rect">
            <a:avLst/>
          </a:prstGeom>
        </p:spPr>
      </p:pic>
      <p:pic>
        <p:nvPicPr>
          <p:cNvPr id="4" name="Picture 3" descr="recycle-whit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196" y="4314825"/>
            <a:ext cx="741405" cy="685800"/>
          </a:xfrm>
          <a:prstGeom prst="rect">
            <a:avLst/>
          </a:prstGeom>
        </p:spPr>
      </p:pic>
      <p:pic>
        <p:nvPicPr>
          <p:cNvPr id="30" name="Picture 29" descr="recycle-whit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331" y="6296025"/>
            <a:ext cx="494270" cy="457200"/>
          </a:xfrm>
          <a:prstGeom prst="rect">
            <a:avLst/>
          </a:prstGeom>
        </p:spPr>
      </p:pic>
      <p:pic>
        <p:nvPicPr>
          <p:cNvPr id="31" name="Picture 30" descr="recycle-whit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931" y="5381625"/>
            <a:ext cx="494270" cy="457200"/>
          </a:xfrm>
          <a:prstGeom prst="rect">
            <a:avLst/>
          </a:prstGeom>
        </p:spPr>
      </p:pic>
      <p:pic>
        <p:nvPicPr>
          <p:cNvPr id="32" name="Picture 31" descr="recycle-whit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131" y="2486025"/>
            <a:ext cx="494270" cy="457200"/>
          </a:xfrm>
          <a:prstGeom prst="rect">
            <a:avLst/>
          </a:prstGeom>
        </p:spPr>
      </p:pic>
      <p:pic>
        <p:nvPicPr>
          <p:cNvPr id="33" name="Picture 32" descr="recycle-whit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131" y="1876425"/>
            <a:ext cx="494270" cy="457200"/>
          </a:xfrm>
          <a:prstGeom prst="rect">
            <a:avLst/>
          </a:prstGeom>
        </p:spPr>
      </p:pic>
      <p:pic>
        <p:nvPicPr>
          <p:cNvPr id="28" name="Content Placeholder 6" descr="heartbeat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269" r="-13269"/>
          <a:stretch>
            <a:fillRect/>
          </a:stretch>
        </p:blipFill>
        <p:spPr bwMode="auto">
          <a:xfrm>
            <a:off x="6485731" y="2714625"/>
            <a:ext cx="2008549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Content Placeholder 6" descr="heartbeat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269" r="-13269"/>
          <a:stretch>
            <a:fillRect/>
          </a:stretch>
        </p:blipFill>
        <p:spPr bwMode="auto">
          <a:xfrm>
            <a:off x="24052" y="5153025"/>
            <a:ext cx="2008549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50009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Throughput Attack Results</a:t>
            </a:r>
            <a:endParaRPr lang="en-US" dirty="0"/>
          </a:p>
        </p:txBody>
      </p:sp>
      <p:pic>
        <p:nvPicPr>
          <p:cNvPr id="4" name="Content Placeholder 3" descr="throughput-attack-correlation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11" r="-178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12471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8" y="2101853"/>
            <a:ext cx="8870153" cy="4752976"/>
          </a:xfrm>
        </p:spPr>
        <p:txBody>
          <a:bodyPr/>
          <a:lstStyle/>
          <a:p>
            <a:r>
              <a:rPr lang="en-US" dirty="0" smtClean="0"/>
              <a:t>Where is Tor slow?</a:t>
            </a:r>
          </a:p>
          <a:p>
            <a:endParaRPr lang="en-US" dirty="0" smtClean="0"/>
          </a:p>
          <a:p>
            <a:r>
              <a:rPr lang="en-US" dirty="0" smtClean="0"/>
              <a:t>KIST complements other performance enhancements, e.g. circuit priority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Next steps</a:t>
            </a:r>
          </a:p>
          <a:p>
            <a:pPr lvl="1"/>
            <a:r>
              <a:rPr lang="en-US" dirty="0" smtClean="0"/>
              <a:t>Currently exploring various algorithmic optimizations</a:t>
            </a:r>
          </a:p>
          <a:p>
            <a:pPr lvl="1"/>
            <a:r>
              <a:rPr lang="en-US" dirty="0" smtClean="0"/>
              <a:t>Test KIST in the wild and deploy in Tor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287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1114425"/>
            <a:ext cx="8564563" cy="1620839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1489868" y="2992439"/>
            <a:ext cx="7053263" cy="1931988"/>
          </a:xfrm>
        </p:spPr>
        <p:txBody>
          <a:bodyPr/>
          <a:lstStyle/>
          <a:p>
            <a:r>
              <a:rPr lang="en-US" dirty="0" smtClean="0"/>
              <a:t>rob.g.jansen@nrl.navy.mil</a:t>
            </a:r>
          </a:p>
          <a:p>
            <a:r>
              <a:rPr lang="en-US" dirty="0" err="1" smtClean="0"/>
              <a:t>robgjansen.com</a:t>
            </a:r>
            <a:endParaRPr lang="en-US" dirty="0" smtClean="0"/>
          </a:p>
          <a:p>
            <a:r>
              <a:rPr lang="en-US" dirty="0" err="1" smtClean="0"/>
              <a:t>github.com</a:t>
            </a:r>
            <a:r>
              <a:rPr lang="en-US" dirty="0"/>
              <a:t>/robgjansen/</a:t>
            </a:r>
            <a:r>
              <a:rPr lang="en-US" dirty="0" smtClean="0"/>
              <a:t>libkqtime</a:t>
            </a:r>
          </a:p>
          <a:p>
            <a:r>
              <a:rPr lang="en-US" dirty="0" err="1" smtClean="0"/>
              <a:t>github.com</a:t>
            </a:r>
            <a:r>
              <a:rPr lang="en-US" dirty="0" smtClean="0"/>
              <a:t>/shadow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10" name="Content Placeholder 3" descr="evil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97" t="-1339" r="-15414" b="18866"/>
          <a:stretch/>
        </p:blipFill>
        <p:spPr>
          <a:xfrm>
            <a:off x="7704934" y="4848225"/>
            <a:ext cx="2961604" cy="36604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18931" y="6962715"/>
            <a:ext cx="4572000" cy="400110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sz="2000" i="1" dirty="0">
                <a:latin typeface="+mn-lt"/>
              </a:rPr>
              <a:t>think like an adversary</a:t>
            </a:r>
          </a:p>
        </p:txBody>
      </p:sp>
    </p:spTree>
    <p:extLst>
      <p:ext uri="{BB962C8B-B14F-4D97-AF65-F5344CB8AC3E}">
        <p14:creationId xmlns:p14="http://schemas.microsoft.com/office/powerpoint/2010/main" val="2917719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ounded Rectangle 131"/>
          <p:cNvSpPr/>
          <p:nvPr/>
        </p:nvSpPr>
        <p:spPr bwMode="auto">
          <a:xfrm>
            <a:off x="2751932" y="1571628"/>
            <a:ext cx="4572000" cy="4343399"/>
          </a:xfrm>
          <a:prstGeom prst="roundRect">
            <a:avLst/>
          </a:prstGeom>
          <a:solidFill>
            <a:schemeClr val="bg1">
              <a:lumMod val="95000"/>
              <a:alpha val="40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Relay </a:t>
            </a:r>
            <a:r>
              <a:rPr lang="en-US" dirty="0" smtClean="0"/>
              <a:t>Internals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2159" y="1724025"/>
            <a:ext cx="1905000" cy="46166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Kernel Input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38756" y="1724025"/>
            <a:ext cx="1981200" cy="46166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Kernel Output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980531" y="1724026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Input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723731" y="1724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Output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362156" y="2105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Circuits</a:t>
            </a:r>
            <a:endParaRPr lang="en-US" dirty="0"/>
          </a:p>
        </p:txBody>
      </p:sp>
      <p:cxnSp>
        <p:nvCxnSpPr>
          <p:cNvPr id="91" name="Straight Arrow Connector 90"/>
          <p:cNvCxnSpPr/>
          <p:nvPr/>
        </p:nvCxnSpPr>
        <p:spPr bwMode="auto">
          <a:xfrm flipV="1">
            <a:off x="389734" y="4314827"/>
            <a:ext cx="609600" cy="1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9" name="Rectangular Callout 58"/>
          <p:cNvSpPr/>
          <p:nvPr/>
        </p:nvSpPr>
        <p:spPr bwMode="auto">
          <a:xfrm>
            <a:off x="694531" y="6143625"/>
            <a:ext cx="2133600" cy="990600"/>
          </a:xfrm>
          <a:prstGeom prst="wedgeRectCallout">
            <a:avLst>
              <a:gd name="adj1" fmla="val -32926"/>
              <a:gd name="adj2" fmla="val -168354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/>
              <a:t>Network Input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47949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ounded Rectangle 131"/>
          <p:cNvSpPr/>
          <p:nvPr/>
        </p:nvSpPr>
        <p:spPr bwMode="auto">
          <a:xfrm>
            <a:off x="2751932" y="1571628"/>
            <a:ext cx="4572000" cy="4343399"/>
          </a:xfrm>
          <a:prstGeom prst="roundRect">
            <a:avLst/>
          </a:prstGeom>
          <a:solidFill>
            <a:schemeClr val="bg1">
              <a:lumMod val="95000"/>
              <a:alpha val="40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Relay Internals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2159" y="1724025"/>
            <a:ext cx="1905000" cy="46166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Kernel Input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38756" y="1724025"/>
            <a:ext cx="1981200" cy="46166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Kernel Output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980531" y="1724026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Input</a:t>
            </a:r>
            <a:endParaRPr lang="en-US" dirty="0"/>
          </a:p>
        </p:txBody>
      </p:sp>
      <p:sp>
        <p:nvSpPr>
          <p:cNvPr id="3" name="Delay 2"/>
          <p:cNvSpPr/>
          <p:nvPr/>
        </p:nvSpPr>
        <p:spPr bwMode="auto">
          <a:xfrm>
            <a:off x="1695156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8" name="Or 27"/>
          <p:cNvSpPr/>
          <p:nvPr/>
        </p:nvSpPr>
        <p:spPr bwMode="auto">
          <a:xfrm>
            <a:off x="999331" y="4086228"/>
            <a:ext cx="381000" cy="381000"/>
          </a:xfrm>
          <a:prstGeom prst="flowChartOr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7" name="Delay 36"/>
          <p:cNvSpPr/>
          <p:nvPr/>
        </p:nvSpPr>
        <p:spPr bwMode="auto">
          <a:xfrm>
            <a:off x="1685131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723731" y="1724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Output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362156" y="2105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Circuits</a:t>
            </a:r>
            <a:endParaRPr lang="en-US" dirty="0"/>
          </a:p>
        </p:txBody>
      </p:sp>
      <p:cxnSp>
        <p:nvCxnSpPr>
          <p:cNvPr id="57" name="Straight Arrow Connector 56"/>
          <p:cNvCxnSpPr>
            <a:stCxn id="28" idx="0"/>
            <a:endCxn id="3" idx="1"/>
          </p:cNvCxnSpPr>
          <p:nvPr/>
        </p:nvCxnSpPr>
        <p:spPr bwMode="auto">
          <a:xfrm flipV="1">
            <a:off x="1189831" y="3438528"/>
            <a:ext cx="505325" cy="64770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8" name="Straight Arrow Connector 57"/>
          <p:cNvCxnSpPr>
            <a:stCxn id="28" idx="4"/>
            <a:endCxn id="37" idx="1"/>
          </p:cNvCxnSpPr>
          <p:nvPr/>
        </p:nvCxnSpPr>
        <p:spPr bwMode="auto">
          <a:xfrm>
            <a:off x="1189831" y="4467225"/>
            <a:ext cx="495300" cy="64770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1" name="Straight Arrow Connector 90"/>
          <p:cNvCxnSpPr/>
          <p:nvPr/>
        </p:nvCxnSpPr>
        <p:spPr bwMode="auto">
          <a:xfrm flipV="1">
            <a:off x="389734" y="4314827"/>
            <a:ext cx="609600" cy="1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9" name="Rectangular Callout 58"/>
          <p:cNvSpPr/>
          <p:nvPr/>
        </p:nvSpPr>
        <p:spPr bwMode="auto">
          <a:xfrm>
            <a:off x="1075534" y="6143625"/>
            <a:ext cx="2133600" cy="990600"/>
          </a:xfrm>
          <a:prstGeom prst="wedgeRectCallout">
            <a:avLst>
              <a:gd name="adj1" fmla="val -22638"/>
              <a:gd name="adj2" fmla="val -97132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/>
              <a:t>Split data into socket buffers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385367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ounded Rectangle 131"/>
          <p:cNvSpPr/>
          <p:nvPr/>
        </p:nvSpPr>
        <p:spPr bwMode="auto">
          <a:xfrm>
            <a:off x="2751932" y="1571628"/>
            <a:ext cx="4572000" cy="4343399"/>
          </a:xfrm>
          <a:prstGeom prst="roundRect">
            <a:avLst/>
          </a:prstGeom>
          <a:solidFill>
            <a:schemeClr val="bg1">
              <a:lumMod val="95000"/>
              <a:alpha val="40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Relay Internals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2159" y="1724025"/>
            <a:ext cx="1905000" cy="46166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Kernel Input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38756" y="1724025"/>
            <a:ext cx="1981200" cy="46166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Kernel Output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980531" y="1724026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Input</a:t>
            </a:r>
            <a:endParaRPr lang="en-US" dirty="0"/>
          </a:p>
        </p:txBody>
      </p:sp>
      <p:sp>
        <p:nvSpPr>
          <p:cNvPr id="3" name="Delay 2"/>
          <p:cNvSpPr/>
          <p:nvPr/>
        </p:nvSpPr>
        <p:spPr bwMode="auto">
          <a:xfrm>
            <a:off x="1695156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3" name="Delay 12"/>
          <p:cNvSpPr/>
          <p:nvPr/>
        </p:nvSpPr>
        <p:spPr bwMode="auto">
          <a:xfrm>
            <a:off x="2980532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8" name="Or 27"/>
          <p:cNvSpPr/>
          <p:nvPr/>
        </p:nvSpPr>
        <p:spPr bwMode="auto">
          <a:xfrm>
            <a:off x="999331" y="4086228"/>
            <a:ext cx="381000" cy="381000"/>
          </a:xfrm>
          <a:prstGeom prst="flowChartOr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7" name="Delay 36"/>
          <p:cNvSpPr/>
          <p:nvPr/>
        </p:nvSpPr>
        <p:spPr bwMode="auto">
          <a:xfrm>
            <a:off x="1685131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8" name="Delay 37"/>
          <p:cNvSpPr/>
          <p:nvPr/>
        </p:nvSpPr>
        <p:spPr bwMode="auto">
          <a:xfrm>
            <a:off x="2970506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723731" y="1724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Output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362156" y="2105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Circuits</a:t>
            </a:r>
            <a:endParaRPr lang="en-US" dirty="0"/>
          </a:p>
        </p:txBody>
      </p:sp>
      <p:sp>
        <p:nvSpPr>
          <p:cNvPr id="55" name="5-Point Star 54"/>
          <p:cNvSpPr/>
          <p:nvPr/>
        </p:nvSpPr>
        <p:spPr bwMode="auto">
          <a:xfrm>
            <a:off x="2523332" y="4010028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cxnSp>
        <p:nvCxnSpPr>
          <p:cNvPr id="57" name="Straight Arrow Connector 56"/>
          <p:cNvCxnSpPr>
            <a:stCxn id="28" idx="0"/>
            <a:endCxn id="3" idx="1"/>
          </p:cNvCxnSpPr>
          <p:nvPr/>
        </p:nvCxnSpPr>
        <p:spPr bwMode="auto">
          <a:xfrm flipV="1">
            <a:off x="1189831" y="3438528"/>
            <a:ext cx="505325" cy="64770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8" name="Straight Arrow Connector 57"/>
          <p:cNvCxnSpPr>
            <a:stCxn id="28" idx="4"/>
            <a:endCxn id="37" idx="1"/>
          </p:cNvCxnSpPr>
          <p:nvPr/>
        </p:nvCxnSpPr>
        <p:spPr bwMode="auto">
          <a:xfrm>
            <a:off x="1189831" y="4467225"/>
            <a:ext cx="495300" cy="64770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3" name="Straight Arrow Connector 62"/>
          <p:cNvCxnSpPr>
            <a:stCxn id="3" idx="3"/>
            <a:endCxn id="13" idx="1"/>
          </p:cNvCxnSpPr>
          <p:nvPr/>
        </p:nvCxnSpPr>
        <p:spPr bwMode="auto">
          <a:xfrm>
            <a:off x="2380960" y="3438525"/>
            <a:ext cx="599574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6" name="Straight Arrow Connector 65"/>
          <p:cNvCxnSpPr>
            <a:stCxn id="37" idx="3"/>
            <a:endCxn id="38" idx="1"/>
          </p:cNvCxnSpPr>
          <p:nvPr/>
        </p:nvCxnSpPr>
        <p:spPr bwMode="auto">
          <a:xfrm>
            <a:off x="2370935" y="5114925"/>
            <a:ext cx="599574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1" name="Straight Arrow Connector 90"/>
          <p:cNvCxnSpPr/>
          <p:nvPr/>
        </p:nvCxnSpPr>
        <p:spPr bwMode="auto">
          <a:xfrm flipV="1">
            <a:off x="389734" y="4314827"/>
            <a:ext cx="609600" cy="1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9" name="Rectangular Callout 58"/>
          <p:cNvSpPr/>
          <p:nvPr/>
        </p:nvSpPr>
        <p:spPr bwMode="auto">
          <a:xfrm>
            <a:off x="2370934" y="6143625"/>
            <a:ext cx="2133600" cy="990600"/>
          </a:xfrm>
          <a:prstGeom prst="wedgeRectCallout">
            <a:avLst>
              <a:gd name="adj1" fmla="val -27047"/>
              <a:gd name="adj2" fmla="val -87636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/>
              <a:t>Read data from sockets into Tor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96071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ounded Rectangle 131"/>
          <p:cNvSpPr/>
          <p:nvPr/>
        </p:nvSpPr>
        <p:spPr bwMode="auto">
          <a:xfrm>
            <a:off x="2751932" y="1571628"/>
            <a:ext cx="4572000" cy="4343399"/>
          </a:xfrm>
          <a:prstGeom prst="roundRect">
            <a:avLst/>
          </a:prstGeom>
          <a:solidFill>
            <a:schemeClr val="bg1">
              <a:lumMod val="95000"/>
              <a:alpha val="40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Relay Internals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2159" y="1724025"/>
            <a:ext cx="1905000" cy="46166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Kernel Input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38756" y="1724025"/>
            <a:ext cx="1981200" cy="46166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Kernel Output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980531" y="1724026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Input</a:t>
            </a:r>
            <a:endParaRPr lang="en-US" dirty="0"/>
          </a:p>
        </p:txBody>
      </p:sp>
      <p:sp>
        <p:nvSpPr>
          <p:cNvPr id="3" name="Delay 2"/>
          <p:cNvSpPr/>
          <p:nvPr/>
        </p:nvSpPr>
        <p:spPr bwMode="auto">
          <a:xfrm>
            <a:off x="1695156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3" name="Delay 12"/>
          <p:cNvSpPr/>
          <p:nvPr/>
        </p:nvSpPr>
        <p:spPr bwMode="auto">
          <a:xfrm>
            <a:off x="2980532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8" name="Or 27"/>
          <p:cNvSpPr/>
          <p:nvPr/>
        </p:nvSpPr>
        <p:spPr bwMode="auto">
          <a:xfrm>
            <a:off x="999331" y="4086228"/>
            <a:ext cx="381000" cy="381000"/>
          </a:xfrm>
          <a:prstGeom prst="flowChartOr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0" name="Decision 29"/>
          <p:cNvSpPr/>
          <p:nvPr/>
        </p:nvSpPr>
        <p:spPr bwMode="auto">
          <a:xfrm>
            <a:off x="3666332" y="3248025"/>
            <a:ext cx="457200" cy="381000"/>
          </a:xfrm>
          <a:prstGeom prst="flowChartDecision">
            <a:avLst/>
          </a:prstGeom>
          <a:solidFill>
            <a:srgbClr val="6600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7" name="Delay 36"/>
          <p:cNvSpPr/>
          <p:nvPr/>
        </p:nvSpPr>
        <p:spPr bwMode="auto">
          <a:xfrm>
            <a:off x="1685131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8" name="Delay 37"/>
          <p:cNvSpPr/>
          <p:nvPr/>
        </p:nvSpPr>
        <p:spPr bwMode="auto">
          <a:xfrm>
            <a:off x="2970506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6" name="Decision 45"/>
          <p:cNvSpPr/>
          <p:nvPr/>
        </p:nvSpPr>
        <p:spPr bwMode="auto">
          <a:xfrm>
            <a:off x="3656306" y="4924427"/>
            <a:ext cx="457200" cy="381000"/>
          </a:xfrm>
          <a:prstGeom prst="flowChartDecision">
            <a:avLst/>
          </a:prstGeom>
          <a:solidFill>
            <a:srgbClr val="6600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723731" y="1724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Output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362156" y="2105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Circuits</a:t>
            </a:r>
            <a:endParaRPr lang="en-US" dirty="0"/>
          </a:p>
        </p:txBody>
      </p:sp>
      <p:sp>
        <p:nvSpPr>
          <p:cNvPr id="55" name="5-Point Star 54"/>
          <p:cNvSpPr/>
          <p:nvPr/>
        </p:nvSpPr>
        <p:spPr bwMode="auto">
          <a:xfrm>
            <a:off x="2523332" y="4010028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cxnSp>
        <p:nvCxnSpPr>
          <p:cNvPr id="57" name="Straight Arrow Connector 56"/>
          <p:cNvCxnSpPr>
            <a:stCxn id="28" idx="0"/>
            <a:endCxn id="3" idx="1"/>
          </p:cNvCxnSpPr>
          <p:nvPr/>
        </p:nvCxnSpPr>
        <p:spPr bwMode="auto">
          <a:xfrm flipV="1">
            <a:off x="1189831" y="3438528"/>
            <a:ext cx="505325" cy="64770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8" name="Straight Arrow Connector 57"/>
          <p:cNvCxnSpPr>
            <a:stCxn id="28" idx="4"/>
            <a:endCxn id="37" idx="1"/>
          </p:cNvCxnSpPr>
          <p:nvPr/>
        </p:nvCxnSpPr>
        <p:spPr bwMode="auto">
          <a:xfrm>
            <a:off x="1189831" y="4467225"/>
            <a:ext cx="495300" cy="64770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3" name="Straight Arrow Connector 62"/>
          <p:cNvCxnSpPr>
            <a:stCxn id="3" idx="3"/>
            <a:endCxn id="13" idx="1"/>
          </p:cNvCxnSpPr>
          <p:nvPr/>
        </p:nvCxnSpPr>
        <p:spPr bwMode="auto">
          <a:xfrm>
            <a:off x="2380960" y="3438525"/>
            <a:ext cx="599574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6" name="Straight Arrow Connector 65"/>
          <p:cNvCxnSpPr>
            <a:stCxn id="37" idx="3"/>
            <a:endCxn id="38" idx="1"/>
          </p:cNvCxnSpPr>
          <p:nvPr/>
        </p:nvCxnSpPr>
        <p:spPr bwMode="auto">
          <a:xfrm>
            <a:off x="2370935" y="5114925"/>
            <a:ext cx="599574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1" name="Straight Arrow Connector 90"/>
          <p:cNvCxnSpPr/>
          <p:nvPr/>
        </p:nvCxnSpPr>
        <p:spPr bwMode="auto">
          <a:xfrm flipV="1">
            <a:off x="389734" y="4314827"/>
            <a:ext cx="609600" cy="1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9" name="Rectangular Callout 58"/>
          <p:cNvSpPr/>
          <p:nvPr/>
        </p:nvSpPr>
        <p:spPr bwMode="auto">
          <a:xfrm>
            <a:off x="3361534" y="6143625"/>
            <a:ext cx="2438400" cy="990600"/>
          </a:xfrm>
          <a:prstGeom prst="wedgeRectCallout">
            <a:avLst>
              <a:gd name="adj1" fmla="val -27047"/>
              <a:gd name="adj2" fmla="val -87636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/>
              <a:t>Process data (encrypt/decrypt)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75421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ounded Rectangle 131"/>
          <p:cNvSpPr/>
          <p:nvPr/>
        </p:nvSpPr>
        <p:spPr bwMode="auto">
          <a:xfrm>
            <a:off x="2751932" y="1571628"/>
            <a:ext cx="4572000" cy="4343399"/>
          </a:xfrm>
          <a:prstGeom prst="roundRect">
            <a:avLst/>
          </a:prstGeom>
          <a:solidFill>
            <a:schemeClr val="bg1">
              <a:lumMod val="95000"/>
              <a:alpha val="40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Relay Internals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2159" y="1724025"/>
            <a:ext cx="1905000" cy="46166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Kernel Input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38756" y="1724025"/>
            <a:ext cx="1981200" cy="46166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Kernel Output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980531" y="1724026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Input</a:t>
            </a:r>
            <a:endParaRPr lang="en-US" dirty="0"/>
          </a:p>
        </p:txBody>
      </p:sp>
      <p:sp>
        <p:nvSpPr>
          <p:cNvPr id="3" name="Delay 2"/>
          <p:cNvSpPr/>
          <p:nvPr/>
        </p:nvSpPr>
        <p:spPr bwMode="auto">
          <a:xfrm>
            <a:off x="1695156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3" name="Delay 12"/>
          <p:cNvSpPr/>
          <p:nvPr/>
        </p:nvSpPr>
        <p:spPr bwMode="auto">
          <a:xfrm>
            <a:off x="2980532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6" name="Delay 15"/>
          <p:cNvSpPr/>
          <p:nvPr/>
        </p:nvSpPr>
        <p:spPr bwMode="auto">
          <a:xfrm>
            <a:off x="4961731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7" name="Delay 16"/>
          <p:cNvSpPr/>
          <p:nvPr/>
        </p:nvSpPr>
        <p:spPr bwMode="auto">
          <a:xfrm>
            <a:off x="4961731" y="37814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" name="Or 4"/>
          <p:cNvSpPr/>
          <p:nvPr/>
        </p:nvSpPr>
        <p:spPr bwMode="auto">
          <a:xfrm>
            <a:off x="4123534" y="3248025"/>
            <a:ext cx="381000" cy="381000"/>
          </a:xfrm>
          <a:prstGeom prst="flowChartOr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8" name="Or 27"/>
          <p:cNvSpPr/>
          <p:nvPr/>
        </p:nvSpPr>
        <p:spPr bwMode="auto">
          <a:xfrm>
            <a:off x="999331" y="4086228"/>
            <a:ext cx="381000" cy="381000"/>
          </a:xfrm>
          <a:prstGeom prst="flowChartOr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0" name="Decision 29"/>
          <p:cNvSpPr/>
          <p:nvPr/>
        </p:nvSpPr>
        <p:spPr bwMode="auto">
          <a:xfrm>
            <a:off x="3666332" y="3248025"/>
            <a:ext cx="457200" cy="381000"/>
          </a:xfrm>
          <a:prstGeom prst="flowChartDecision">
            <a:avLst/>
          </a:prstGeom>
          <a:solidFill>
            <a:srgbClr val="6600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7" name="Delay 36"/>
          <p:cNvSpPr/>
          <p:nvPr/>
        </p:nvSpPr>
        <p:spPr bwMode="auto">
          <a:xfrm>
            <a:off x="1685131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8" name="Delay 37"/>
          <p:cNvSpPr/>
          <p:nvPr/>
        </p:nvSpPr>
        <p:spPr bwMode="auto">
          <a:xfrm>
            <a:off x="2970506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9" name="Delay 38"/>
          <p:cNvSpPr/>
          <p:nvPr/>
        </p:nvSpPr>
        <p:spPr bwMode="auto">
          <a:xfrm>
            <a:off x="4951706" y="43910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0" name="Delay 39"/>
          <p:cNvSpPr/>
          <p:nvPr/>
        </p:nvSpPr>
        <p:spPr bwMode="auto">
          <a:xfrm>
            <a:off x="4951706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1" name="Delay 40"/>
          <p:cNvSpPr/>
          <p:nvPr/>
        </p:nvSpPr>
        <p:spPr bwMode="auto">
          <a:xfrm>
            <a:off x="4951706" y="54578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5" name="Or 44"/>
          <p:cNvSpPr/>
          <p:nvPr/>
        </p:nvSpPr>
        <p:spPr bwMode="auto">
          <a:xfrm>
            <a:off x="4113509" y="4924427"/>
            <a:ext cx="381000" cy="381000"/>
          </a:xfrm>
          <a:prstGeom prst="flowChartOr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6" name="Decision 45"/>
          <p:cNvSpPr/>
          <p:nvPr/>
        </p:nvSpPr>
        <p:spPr bwMode="auto">
          <a:xfrm>
            <a:off x="3656306" y="4924427"/>
            <a:ext cx="457200" cy="381000"/>
          </a:xfrm>
          <a:prstGeom prst="flowChartDecision">
            <a:avLst/>
          </a:prstGeom>
          <a:solidFill>
            <a:srgbClr val="6600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723731" y="1724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Output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362156" y="2105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Circuits</a:t>
            </a:r>
            <a:endParaRPr lang="en-US" dirty="0"/>
          </a:p>
        </p:txBody>
      </p:sp>
      <p:sp>
        <p:nvSpPr>
          <p:cNvPr id="49" name="Delay 48"/>
          <p:cNvSpPr/>
          <p:nvPr/>
        </p:nvSpPr>
        <p:spPr bwMode="auto">
          <a:xfrm>
            <a:off x="4961731" y="27146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5" name="5-Point Star 54"/>
          <p:cNvSpPr/>
          <p:nvPr/>
        </p:nvSpPr>
        <p:spPr bwMode="auto">
          <a:xfrm>
            <a:off x="2523332" y="4010028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cxnSp>
        <p:nvCxnSpPr>
          <p:cNvPr id="57" name="Straight Arrow Connector 56"/>
          <p:cNvCxnSpPr>
            <a:stCxn id="28" idx="0"/>
            <a:endCxn id="3" idx="1"/>
          </p:cNvCxnSpPr>
          <p:nvPr/>
        </p:nvCxnSpPr>
        <p:spPr bwMode="auto">
          <a:xfrm flipV="1">
            <a:off x="1189831" y="3438528"/>
            <a:ext cx="505325" cy="64770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8" name="Straight Arrow Connector 57"/>
          <p:cNvCxnSpPr>
            <a:stCxn id="28" idx="4"/>
            <a:endCxn id="37" idx="1"/>
          </p:cNvCxnSpPr>
          <p:nvPr/>
        </p:nvCxnSpPr>
        <p:spPr bwMode="auto">
          <a:xfrm>
            <a:off x="1189831" y="4467225"/>
            <a:ext cx="495300" cy="64770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3" name="Straight Arrow Connector 62"/>
          <p:cNvCxnSpPr>
            <a:stCxn id="3" idx="3"/>
            <a:endCxn id="13" idx="1"/>
          </p:cNvCxnSpPr>
          <p:nvPr/>
        </p:nvCxnSpPr>
        <p:spPr bwMode="auto">
          <a:xfrm>
            <a:off x="2380960" y="3438525"/>
            <a:ext cx="599574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6" name="Straight Arrow Connector 65"/>
          <p:cNvCxnSpPr>
            <a:stCxn id="37" idx="3"/>
            <a:endCxn id="38" idx="1"/>
          </p:cNvCxnSpPr>
          <p:nvPr/>
        </p:nvCxnSpPr>
        <p:spPr bwMode="auto">
          <a:xfrm>
            <a:off x="2370935" y="5114925"/>
            <a:ext cx="599574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1" name="Straight Arrow Connector 90"/>
          <p:cNvCxnSpPr/>
          <p:nvPr/>
        </p:nvCxnSpPr>
        <p:spPr bwMode="auto">
          <a:xfrm flipV="1">
            <a:off x="389734" y="4314827"/>
            <a:ext cx="609600" cy="1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0" name="Straight Arrow Connector 109"/>
          <p:cNvCxnSpPr>
            <a:stCxn id="5" idx="6"/>
            <a:endCxn id="17" idx="1"/>
          </p:cNvCxnSpPr>
          <p:nvPr/>
        </p:nvCxnSpPr>
        <p:spPr bwMode="auto">
          <a:xfrm>
            <a:off x="4504531" y="3438525"/>
            <a:ext cx="457200" cy="53340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3" name="Straight Arrow Connector 112"/>
          <p:cNvCxnSpPr>
            <a:stCxn id="5" idx="7"/>
            <a:endCxn id="49" idx="1"/>
          </p:cNvCxnSpPr>
          <p:nvPr/>
        </p:nvCxnSpPr>
        <p:spPr bwMode="auto">
          <a:xfrm flipV="1">
            <a:off x="4448735" y="2905125"/>
            <a:ext cx="512996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8" name="Straight Arrow Connector 117"/>
          <p:cNvCxnSpPr>
            <a:stCxn id="5" idx="5"/>
            <a:endCxn id="40" idx="1"/>
          </p:cNvCxnSpPr>
          <p:nvPr/>
        </p:nvCxnSpPr>
        <p:spPr bwMode="auto">
          <a:xfrm>
            <a:off x="4448736" y="3573232"/>
            <a:ext cx="502971" cy="1541695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1" name="Straight Arrow Connector 120"/>
          <p:cNvCxnSpPr>
            <a:stCxn id="45" idx="7"/>
            <a:endCxn id="16" idx="1"/>
          </p:cNvCxnSpPr>
          <p:nvPr/>
        </p:nvCxnSpPr>
        <p:spPr bwMode="auto">
          <a:xfrm flipV="1">
            <a:off x="4438711" y="3438528"/>
            <a:ext cx="523021" cy="1541695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4" name="Straight Arrow Connector 123"/>
          <p:cNvCxnSpPr>
            <a:stCxn id="45" idx="6"/>
            <a:endCxn id="39" idx="1"/>
          </p:cNvCxnSpPr>
          <p:nvPr/>
        </p:nvCxnSpPr>
        <p:spPr bwMode="auto">
          <a:xfrm flipV="1">
            <a:off x="4494506" y="4581525"/>
            <a:ext cx="457200" cy="53340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7" name="Straight Arrow Connector 126"/>
          <p:cNvCxnSpPr>
            <a:stCxn id="45" idx="5"/>
            <a:endCxn id="41" idx="1"/>
          </p:cNvCxnSpPr>
          <p:nvPr/>
        </p:nvCxnSpPr>
        <p:spPr bwMode="auto">
          <a:xfrm>
            <a:off x="4438710" y="5249629"/>
            <a:ext cx="512996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9" name="Rectangular Callout 58"/>
          <p:cNvSpPr/>
          <p:nvPr/>
        </p:nvSpPr>
        <p:spPr bwMode="auto">
          <a:xfrm>
            <a:off x="4275934" y="6143625"/>
            <a:ext cx="2133600" cy="990600"/>
          </a:xfrm>
          <a:prstGeom prst="wedgeRectCallout">
            <a:avLst>
              <a:gd name="adj1" fmla="val -27047"/>
              <a:gd name="adj2" fmla="val -87636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 smtClean="0"/>
              <a:t>Split cells </a:t>
            </a:r>
            <a:r>
              <a:rPr lang="en-US" dirty="0"/>
              <a:t>into circuit queues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52415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Background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Instrument Tor, measure congestion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Analyze causes of congestion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Design and evaluate KIST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Performance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1830354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ounded Rectangle 131"/>
          <p:cNvSpPr/>
          <p:nvPr/>
        </p:nvSpPr>
        <p:spPr bwMode="auto">
          <a:xfrm>
            <a:off x="2751932" y="1571628"/>
            <a:ext cx="4572000" cy="4343399"/>
          </a:xfrm>
          <a:prstGeom prst="roundRect">
            <a:avLst/>
          </a:prstGeom>
          <a:solidFill>
            <a:schemeClr val="bg1">
              <a:lumMod val="95000"/>
              <a:alpha val="40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Relay Internals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2159" y="1724025"/>
            <a:ext cx="1905000" cy="46166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Kernel Input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38756" y="1724025"/>
            <a:ext cx="1981200" cy="46166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Kernel Output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980531" y="1724026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Input</a:t>
            </a:r>
            <a:endParaRPr lang="en-US" dirty="0"/>
          </a:p>
        </p:txBody>
      </p:sp>
      <p:sp>
        <p:nvSpPr>
          <p:cNvPr id="3" name="Delay 2"/>
          <p:cNvSpPr/>
          <p:nvPr/>
        </p:nvSpPr>
        <p:spPr bwMode="auto">
          <a:xfrm>
            <a:off x="1695156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3" name="Delay 12"/>
          <p:cNvSpPr/>
          <p:nvPr/>
        </p:nvSpPr>
        <p:spPr bwMode="auto">
          <a:xfrm>
            <a:off x="2980532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6" name="Delay 15"/>
          <p:cNvSpPr/>
          <p:nvPr/>
        </p:nvSpPr>
        <p:spPr bwMode="auto">
          <a:xfrm>
            <a:off x="4961731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7" name="Delay 16"/>
          <p:cNvSpPr/>
          <p:nvPr/>
        </p:nvSpPr>
        <p:spPr bwMode="auto">
          <a:xfrm>
            <a:off x="4961731" y="37814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8" name="Delay 17"/>
          <p:cNvSpPr/>
          <p:nvPr/>
        </p:nvSpPr>
        <p:spPr bwMode="auto">
          <a:xfrm>
            <a:off x="6419556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" name="Or 4"/>
          <p:cNvSpPr/>
          <p:nvPr/>
        </p:nvSpPr>
        <p:spPr bwMode="auto">
          <a:xfrm>
            <a:off x="4123534" y="3248025"/>
            <a:ext cx="381000" cy="381000"/>
          </a:xfrm>
          <a:prstGeom prst="flowChartOr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8" name="Or 27"/>
          <p:cNvSpPr/>
          <p:nvPr/>
        </p:nvSpPr>
        <p:spPr bwMode="auto">
          <a:xfrm>
            <a:off x="999331" y="4086228"/>
            <a:ext cx="381000" cy="381000"/>
          </a:xfrm>
          <a:prstGeom prst="flowChartOr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0" name="Decision 29"/>
          <p:cNvSpPr/>
          <p:nvPr/>
        </p:nvSpPr>
        <p:spPr bwMode="auto">
          <a:xfrm>
            <a:off x="3666332" y="3248025"/>
            <a:ext cx="457200" cy="381000"/>
          </a:xfrm>
          <a:prstGeom prst="flowChartDecision">
            <a:avLst/>
          </a:prstGeom>
          <a:solidFill>
            <a:srgbClr val="6600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7" name="Delay 36"/>
          <p:cNvSpPr/>
          <p:nvPr/>
        </p:nvSpPr>
        <p:spPr bwMode="auto">
          <a:xfrm>
            <a:off x="1685131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8" name="Delay 37"/>
          <p:cNvSpPr/>
          <p:nvPr/>
        </p:nvSpPr>
        <p:spPr bwMode="auto">
          <a:xfrm>
            <a:off x="2970506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9" name="Delay 38"/>
          <p:cNvSpPr/>
          <p:nvPr/>
        </p:nvSpPr>
        <p:spPr bwMode="auto">
          <a:xfrm>
            <a:off x="4951706" y="43910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0" name="Delay 39"/>
          <p:cNvSpPr/>
          <p:nvPr/>
        </p:nvSpPr>
        <p:spPr bwMode="auto">
          <a:xfrm>
            <a:off x="4951706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1" name="Delay 40"/>
          <p:cNvSpPr/>
          <p:nvPr/>
        </p:nvSpPr>
        <p:spPr bwMode="auto">
          <a:xfrm>
            <a:off x="4951706" y="54578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2" name="Delay 41"/>
          <p:cNvSpPr/>
          <p:nvPr/>
        </p:nvSpPr>
        <p:spPr bwMode="auto">
          <a:xfrm>
            <a:off x="6409531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5" name="Or 44"/>
          <p:cNvSpPr/>
          <p:nvPr/>
        </p:nvSpPr>
        <p:spPr bwMode="auto">
          <a:xfrm>
            <a:off x="4113509" y="4924427"/>
            <a:ext cx="381000" cy="381000"/>
          </a:xfrm>
          <a:prstGeom prst="flowChartOr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6" name="Decision 45"/>
          <p:cNvSpPr/>
          <p:nvPr/>
        </p:nvSpPr>
        <p:spPr bwMode="auto">
          <a:xfrm>
            <a:off x="3656306" y="4924427"/>
            <a:ext cx="457200" cy="381000"/>
          </a:xfrm>
          <a:prstGeom prst="flowChartDecision">
            <a:avLst/>
          </a:prstGeom>
          <a:solidFill>
            <a:srgbClr val="6600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723731" y="1724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Output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362156" y="2105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Circuits</a:t>
            </a:r>
            <a:endParaRPr lang="en-US" dirty="0"/>
          </a:p>
        </p:txBody>
      </p:sp>
      <p:sp>
        <p:nvSpPr>
          <p:cNvPr id="49" name="Delay 48"/>
          <p:cNvSpPr/>
          <p:nvPr/>
        </p:nvSpPr>
        <p:spPr bwMode="auto">
          <a:xfrm>
            <a:off x="4961731" y="27146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5" name="5-Point Star 54"/>
          <p:cNvSpPr/>
          <p:nvPr/>
        </p:nvSpPr>
        <p:spPr bwMode="auto">
          <a:xfrm>
            <a:off x="2523332" y="4010028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cxnSp>
        <p:nvCxnSpPr>
          <p:cNvPr id="57" name="Straight Arrow Connector 56"/>
          <p:cNvCxnSpPr>
            <a:stCxn id="28" idx="0"/>
            <a:endCxn id="3" idx="1"/>
          </p:cNvCxnSpPr>
          <p:nvPr/>
        </p:nvCxnSpPr>
        <p:spPr bwMode="auto">
          <a:xfrm flipV="1">
            <a:off x="1189831" y="3438528"/>
            <a:ext cx="505325" cy="64770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8" name="Straight Arrow Connector 57"/>
          <p:cNvCxnSpPr>
            <a:stCxn id="28" idx="4"/>
            <a:endCxn id="37" idx="1"/>
          </p:cNvCxnSpPr>
          <p:nvPr/>
        </p:nvCxnSpPr>
        <p:spPr bwMode="auto">
          <a:xfrm>
            <a:off x="1189831" y="4467225"/>
            <a:ext cx="495300" cy="64770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3" name="Straight Arrow Connector 62"/>
          <p:cNvCxnSpPr>
            <a:stCxn id="3" idx="3"/>
            <a:endCxn id="13" idx="1"/>
          </p:cNvCxnSpPr>
          <p:nvPr/>
        </p:nvCxnSpPr>
        <p:spPr bwMode="auto">
          <a:xfrm>
            <a:off x="2380960" y="3438525"/>
            <a:ext cx="599574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6" name="Straight Arrow Connector 65"/>
          <p:cNvCxnSpPr>
            <a:stCxn id="37" idx="3"/>
            <a:endCxn id="38" idx="1"/>
          </p:cNvCxnSpPr>
          <p:nvPr/>
        </p:nvCxnSpPr>
        <p:spPr bwMode="auto">
          <a:xfrm>
            <a:off x="2370935" y="5114925"/>
            <a:ext cx="599574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1" name="Straight Arrow Connector 90"/>
          <p:cNvCxnSpPr/>
          <p:nvPr/>
        </p:nvCxnSpPr>
        <p:spPr bwMode="auto">
          <a:xfrm flipV="1">
            <a:off x="389734" y="4314827"/>
            <a:ext cx="609600" cy="1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0" name="Straight Arrow Connector 109"/>
          <p:cNvCxnSpPr>
            <a:stCxn id="5" idx="6"/>
            <a:endCxn id="17" idx="1"/>
          </p:cNvCxnSpPr>
          <p:nvPr/>
        </p:nvCxnSpPr>
        <p:spPr bwMode="auto">
          <a:xfrm>
            <a:off x="4504531" y="3438525"/>
            <a:ext cx="457200" cy="53340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3" name="Straight Arrow Connector 112"/>
          <p:cNvCxnSpPr>
            <a:stCxn id="5" idx="7"/>
            <a:endCxn id="49" idx="1"/>
          </p:cNvCxnSpPr>
          <p:nvPr/>
        </p:nvCxnSpPr>
        <p:spPr bwMode="auto">
          <a:xfrm flipV="1">
            <a:off x="4448735" y="2905125"/>
            <a:ext cx="512996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8" name="Straight Arrow Connector 117"/>
          <p:cNvCxnSpPr>
            <a:stCxn id="5" idx="5"/>
            <a:endCxn id="40" idx="1"/>
          </p:cNvCxnSpPr>
          <p:nvPr/>
        </p:nvCxnSpPr>
        <p:spPr bwMode="auto">
          <a:xfrm>
            <a:off x="4448736" y="3573232"/>
            <a:ext cx="502971" cy="1541695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1" name="Straight Arrow Connector 120"/>
          <p:cNvCxnSpPr>
            <a:stCxn id="45" idx="7"/>
            <a:endCxn id="16" idx="1"/>
          </p:cNvCxnSpPr>
          <p:nvPr/>
        </p:nvCxnSpPr>
        <p:spPr bwMode="auto">
          <a:xfrm flipV="1">
            <a:off x="4438711" y="3438528"/>
            <a:ext cx="523021" cy="1541695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4" name="Straight Arrow Connector 123"/>
          <p:cNvCxnSpPr>
            <a:stCxn id="45" idx="6"/>
            <a:endCxn id="39" idx="1"/>
          </p:cNvCxnSpPr>
          <p:nvPr/>
        </p:nvCxnSpPr>
        <p:spPr bwMode="auto">
          <a:xfrm flipV="1">
            <a:off x="4494506" y="4581525"/>
            <a:ext cx="457200" cy="53340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7" name="Straight Arrow Connector 126"/>
          <p:cNvCxnSpPr>
            <a:stCxn id="45" idx="5"/>
            <a:endCxn id="41" idx="1"/>
          </p:cNvCxnSpPr>
          <p:nvPr/>
        </p:nvCxnSpPr>
        <p:spPr bwMode="auto">
          <a:xfrm>
            <a:off x="4438710" y="5249629"/>
            <a:ext cx="512996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9" name="Rectangle 58"/>
          <p:cNvSpPr/>
          <p:nvPr/>
        </p:nvSpPr>
        <p:spPr bwMode="auto">
          <a:xfrm>
            <a:off x="4809331" y="2638425"/>
            <a:ext cx="2362200" cy="1600200"/>
          </a:xfrm>
          <a:prstGeom prst="rect">
            <a:avLst/>
          </a:prstGeom>
          <a:noFill/>
          <a:ln w="50800" cap="flat" cmpd="sng" algn="ctr">
            <a:solidFill>
              <a:schemeClr val="bg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60" name="Rectangle 59"/>
          <p:cNvSpPr/>
          <p:nvPr/>
        </p:nvSpPr>
        <p:spPr bwMode="auto">
          <a:xfrm>
            <a:off x="4809331" y="4314827"/>
            <a:ext cx="2362200" cy="1600200"/>
          </a:xfrm>
          <a:prstGeom prst="rect">
            <a:avLst/>
          </a:prstGeom>
          <a:noFill/>
          <a:ln w="50800" cap="flat" cmpd="sng" algn="ctr">
            <a:solidFill>
              <a:schemeClr val="bg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62" name="Rectangular Callout 61"/>
          <p:cNvSpPr/>
          <p:nvPr/>
        </p:nvSpPr>
        <p:spPr bwMode="auto">
          <a:xfrm>
            <a:off x="5799931" y="6143625"/>
            <a:ext cx="2133600" cy="1219200"/>
          </a:xfrm>
          <a:prstGeom prst="wedgeRectCallout">
            <a:avLst>
              <a:gd name="adj1" fmla="val -18964"/>
              <a:gd name="adj2" fmla="val -67951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/>
              <a:t>Circuits linked to outgoing connection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472502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ounded Rectangle 131"/>
          <p:cNvSpPr/>
          <p:nvPr/>
        </p:nvSpPr>
        <p:spPr bwMode="auto">
          <a:xfrm>
            <a:off x="2751932" y="1571628"/>
            <a:ext cx="4572000" cy="4343399"/>
          </a:xfrm>
          <a:prstGeom prst="roundRect">
            <a:avLst/>
          </a:prstGeom>
          <a:solidFill>
            <a:schemeClr val="bg1">
              <a:lumMod val="95000"/>
              <a:alpha val="40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Relay Internals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2159" y="1724025"/>
            <a:ext cx="1905000" cy="46166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Kernel Input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38756" y="1724025"/>
            <a:ext cx="1981200" cy="46166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Kernel Output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980531" y="1724026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Input</a:t>
            </a:r>
            <a:endParaRPr lang="en-US" dirty="0"/>
          </a:p>
        </p:txBody>
      </p:sp>
      <p:sp>
        <p:nvSpPr>
          <p:cNvPr id="3" name="Delay 2"/>
          <p:cNvSpPr/>
          <p:nvPr/>
        </p:nvSpPr>
        <p:spPr bwMode="auto">
          <a:xfrm>
            <a:off x="1695156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3" name="Delay 12"/>
          <p:cNvSpPr/>
          <p:nvPr/>
        </p:nvSpPr>
        <p:spPr bwMode="auto">
          <a:xfrm>
            <a:off x="2980532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6" name="Delay 15"/>
          <p:cNvSpPr/>
          <p:nvPr/>
        </p:nvSpPr>
        <p:spPr bwMode="auto">
          <a:xfrm>
            <a:off x="4961731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7" name="Delay 16"/>
          <p:cNvSpPr/>
          <p:nvPr/>
        </p:nvSpPr>
        <p:spPr bwMode="auto">
          <a:xfrm>
            <a:off x="4961731" y="37814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8" name="Delay 17"/>
          <p:cNvSpPr/>
          <p:nvPr/>
        </p:nvSpPr>
        <p:spPr bwMode="auto">
          <a:xfrm>
            <a:off x="6419556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" name="Summing Junction 3"/>
          <p:cNvSpPr/>
          <p:nvPr/>
        </p:nvSpPr>
        <p:spPr bwMode="auto">
          <a:xfrm>
            <a:off x="6038556" y="3248025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" name="Or 4"/>
          <p:cNvSpPr/>
          <p:nvPr/>
        </p:nvSpPr>
        <p:spPr bwMode="auto">
          <a:xfrm>
            <a:off x="4123534" y="3248025"/>
            <a:ext cx="381000" cy="381000"/>
          </a:xfrm>
          <a:prstGeom prst="flowChartOr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8" name="Or 27"/>
          <p:cNvSpPr/>
          <p:nvPr/>
        </p:nvSpPr>
        <p:spPr bwMode="auto">
          <a:xfrm>
            <a:off x="999331" y="4086228"/>
            <a:ext cx="381000" cy="381000"/>
          </a:xfrm>
          <a:prstGeom prst="flowChartOr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0" name="Decision 29"/>
          <p:cNvSpPr/>
          <p:nvPr/>
        </p:nvSpPr>
        <p:spPr bwMode="auto">
          <a:xfrm>
            <a:off x="3666332" y="3248025"/>
            <a:ext cx="457200" cy="381000"/>
          </a:xfrm>
          <a:prstGeom prst="flowChartDecision">
            <a:avLst/>
          </a:prstGeom>
          <a:solidFill>
            <a:srgbClr val="6600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7" name="Delay 36"/>
          <p:cNvSpPr/>
          <p:nvPr/>
        </p:nvSpPr>
        <p:spPr bwMode="auto">
          <a:xfrm>
            <a:off x="1685131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8" name="Delay 37"/>
          <p:cNvSpPr/>
          <p:nvPr/>
        </p:nvSpPr>
        <p:spPr bwMode="auto">
          <a:xfrm>
            <a:off x="2970506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9" name="Delay 38"/>
          <p:cNvSpPr/>
          <p:nvPr/>
        </p:nvSpPr>
        <p:spPr bwMode="auto">
          <a:xfrm>
            <a:off x="4951706" y="43910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0" name="Delay 39"/>
          <p:cNvSpPr/>
          <p:nvPr/>
        </p:nvSpPr>
        <p:spPr bwMode="auto">
          <a:xfrm>
            <a:off x="4951706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1" name="Delay 40"/>
          <p:cNvSpPr/>
          <p:nvPr/>
        </p:nvSpPr>
        <p:spPr bwMode="auto">
          <a:xfrm>
            <a:off x="4951706" y="54578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2" name="Delay 41"/>
          <p:cNvSpPr/>
          <p:nvPr/>
        </p:nvSpPr>
        <p:spPr bwMode="auto">
          <a:xfrm>
            <a:off x="6409531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4" name="Summing Junction 43"/>
          <p:cNvSpPr/>
          <p:nvPr/>
        </p:nvSpPr>
        <p:spPr bwMode="auto">
          <a:xfrm>
            <a:off x="6028531" y="4924427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5" name="Or 44"/>
          <p:cNvSpPr/>
          <p:nvPr/>
        </p:nvSpPr>
        <p:spPr bwMode="auto">
          <a:xfrm>
            <a:off x="4113509" y="4924427"/>
            <a:ext cx="381000" cy="381000"/>
          </a:xfrm>
          <a:prstGeom prst="flowChartOr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6" name="Decision 45"/>
          <p:cNvSpPr/>
          <p:nvPr/>
        </p:nvSpPr>
        <p:spPr bwMode="auto">
          <a:xfrm>
            <a:off x="3656306" y="4924427"/>
            <a:ext cx="457200" cy="381000"/>
          </a:xfrm>
          <a:prstGeom prst="flowChartDecision">
            <a:avLst/>
          </a:prstGeom>
          <a:solidFill>
            <a:srgbClr val="6600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723731" y="1724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Output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362156" y="2105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Circuits</a:t>
            </a:r>
            <a:endParaRPr lang="en-US" dirty="0"/>
          </a:p>
        </p:txBody>
      </p:sp>
      <p:sp>
        <p:nvSpPr>
          <p:cNvPr id="49" name="Delay 48"/>
          <p:cNvSpPr/>
          <p:nvPr/>
        </p:nvSpPr>
        <p:spPr bwMode="auto">
          <a:xfrm>
            <a:off x="4961731" y="27146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3" name="5-Point Star 52"/>
          <p:cNvSpPr/>
          <p:nvPr/>
        </p:nvSpPr>
        <p:spPr bwMode="auto">
          <a:xfrm>
            <a:off x="5647531" y="3171825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4" name="5-Point Star 53"/>
          <p:cNvSpPr/>
          <p:nvPr/>
        </p:nvSpPr>
        <p:spPr bwMode="auto">
          <a:xfrm>
            <a:off x="5647531" y="4848226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5" name="5-Point Star 54"/>
          <p:cNvSpPr/>
          <p:nvPr/>
        </p:nvSpPr>
        <p:spPr bwMode="auto">
          <a:xfrm>
            <a:off x="2523332" y="4010028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cxnSp>
        <p:nvCxnSpPr>
          <p:cNvPr id="57" name="Straight Arrow Connector 56"/>
          <p:cNvCxnSpPr>
            <a:stCxn id="28" idx="0"/>
            <a:endCxn id="3" idx="1"/>
          </p:cNvCxnSpPr>
          <p:nvPr/>
        </p:nvCxnSpPr>
        <p:spPr bwMode="auto">
          <a:xfrm flipV="1">
            <a:off x="1189831" y="3438528"/>
            <a:ext cx="505325" cy="64770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8" name="Straight Arrow Connector 57"/>
          <p:cNvCxnSpPr>
            <a:stCxn id="28" idx="4"/>
            <a:endCxn id="37" idx="1"/>
          </p:cNvCxnSpPr>
          <p:nvPr/>
        </p:nvCxnSpPr>
        <p:spPr bwMode="auto">
          <a:xfrm>
            <a:off x="1189831" y="4467225"/>
            <a:ext cx="495300" cy="64770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3" name="Straight Arrow Connector 62"/>
          <p:cNvCxnSpPr>
            <a:stCxn id="3" idx="3"/>
            <a:endCxn id="13" idx="1"/>
          </p:cNvCxnSpPr>
          <p:nvPr/>
        </p:nvCxnSpPr>
        <p:spPr bwMode="auto">
          <a:xfrm>
            <a:off x="2380960" y="3438525"/>
            <a:ext cx="599574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6" name="Straight Arrow Connector 65"/>
          <p:cNvCxnSpPr>
            <a:stCxn id="37" idx="3"/>
            <a:endCxn id="38" idx="1"/>
          </p:cNvCxnSpPr>
          <p:nvPr/>
        </p:nvCxnSpPr>
        <p:spPr bwMode="auto">
          <a:xfrm>
            <a:off x="2370935" y="5114925"/>
            <a:ext cx="599574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1" name="Straight Arrow Connector 90"/>
          <p:cNvCxnSpPr/>
          <p:nvPr/>
        </p:nvCxnSpPr>
        <p:spPr bwMode="auto">
          <a:xfrm flipV="1">
            <a:off x="389734" y="4314827"/>
            <a:ext cx="609600" cy="1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2" name="Straight Arrow Connector 91"/>
          <p:cNvCxnSpPr>
            <a:stCxn id="41" idx="3"/>
            <a:endCxn id="44" idx="3"/>
          </p:cNvCxnSpPr>
          <p:nvPr/>
        </p:nvCxnSpPr>
        <p:spPr bwMode="auto">
          <a:xfrm flipV="1">
            <a:off x="5637509" y="5249629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5" name="Straight Arrow Connector 94"/>
          <p:cNvCxnSpPr>
            <a:stCxn id="40" idx="3"/>
            <a:endCxn id="44" idx="2"/>
          </p:cNvCxnSpPr>
          <p:nvPr/>
        </p:nvCxnSpPr>
        <p:spPr bwMode="auto">
          <a:xfrm>
            <a:off x="5637510" y="5114925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8" name="Straight Arrow Connector 97"/>
          <p:cNvCxnSpPr>
            <a:stCxn id="39" idx="3"/>
            <a:endCxn id="44" idx="1"/>
          </p:cNvCxnSpPr>
          <p:nvPr/>
        </p:nvCxnSpPr>
        <p:spPr bwMode="auto">
          <a:xfrm>
            <a:off x="5637509" y="4581525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1" name="Straight Arrow Connector 100"/>
          <p:cNvCxnSpPr>
            <a:stCxn id="17" idx="3"/>
            <a:endCxn id="4" idx="3"/>
          </p:cNvCxnSpPr>
          <p:nvPr/>
        </p:nvCxnSpPr>
        <p:spPr bwMode="auto">
          <a:xfrm flipV="1">
            <a:off x="5647534" y="3573229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4" name="Straight Arrow Connector 103"/>
          <p:cNvCxnSpPr>
            <a:stCxn id="16" idx="3"/>
            <a:endCxn id="4" idx="2"/>
          </p:cNvCxnSpPr>
          <p:nvPr/>
        </p:nvCxnSpPr>
        <p:spPr bwMode="auto">
          <a:xfrm>
            <a:off x="5647534" y="3438525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7" name="Straight Arrow Connector 106"/>
          <p:cNvCxnSpPr>
            <a:stCxn id="49" idx="3"/>
            <a:endCxn id="4" idx="1"/>
          </p:cNvCxnSpPr>
          <p:nvPr/>
        </p:nvCxnSpPr>
        <p:spPr bwMode="auto">
          <a:xfrm>
            <a:off x="5647534" y="2905125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0" name="Straight Arrow Connector 109"/>
          <p:cNvCxnSpPr>
            <a:stCxn id="5" idx="6"/>
            <a:endCxn id="17" idx="1"/>
          </p:cNvCxnSpPr>
          <p:nvPr/>
        </p:nvCxnSpPr>
        <p:spPr bwMode="auto">
          <a:xfrm>
            <a:off x="4504531" y="3438525"/>
            <a:ext cx="457200" cy="53340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3" name="Straight Arrow Connector 112"/>
          <p:cNvCxnSpPr>
            <a:stCxn id="5" idx="7"/>
            <a:endCxn id="49" idx="1"/>
          </p:cNvCxnSpPr>
          <p:nvPr/>
        </p:nvCxnSpPr>
        <p:spPr bwMode="auto">
          <a:xfrm flipV="1">
            <a:off x="4448735" y="2905125"/>
            <a:ext cx="512996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8" name="Straight Arrow Connector 117"/>
          <p:cNvCxnSpPr>
            <a:stCxn id="5" idx="5"/>
            <a:endCxn id="40" idx="1"/>
          </p:cNvCxnSpPr>
          <p:nvPr/>
        </p:nvCxnSpPr>
        <p:spPr bwMode="auto">
          <a:xfrm>
            <a:off x="4448736" y="3573232"/>
            <a:ext cx="502971" cy="1541695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1" name="Straight Arrow Connector 120"/>
          <p:cNvCxnSpPr>
            <a:stCxn id="45" idx="7"/>
            <a:endCxn id="16" idx="1"/>
          </p:cNvCxnSpPr>
          <p:nvPr/>
        </p:nvCxnSpPr>
        <p:spPr bwMode="auto">
          <a:xfrm flipV="1">
            <a:off x="4438711" y="3438528"/>
            <a:ext cx="523021" cy="1541695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4" name="Straight Arrow Connector 123"/>
          <p:cNvCxnSpPr>
            <a:stCxn id="45" idx="6"/>
            <a:endCxn id="39" idx="1"/>
          </p:cNvCxnSpPr>
          <p:nvPr/>
        </p:nvCxnSpPr>
        <p:spPr bwMode="auto">
          <a:xfrm flipV="1">
            <a:off x="4494506" y="4581525"/>
            <a:ext cx="457200" cy="53340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7" name="Straight Arrow Connector 126"/>
          <p:cNvCxnSpPr>
            <a:stCxn id="45" idx="5"/>
            <a:endCxn id="41" idx="1"/>
          </p:cNvCxnSpPr>
          <p:nvPr/>
        </p:nvCxnSpPr>
        <p:spPr bwMode="auto">
          <a:xfrm>
            <a:off x="4438710" y="5249629"/>
            <a:ext cx="512996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1" name="Rectangular Callout 60"/>
          <p:cNvSpPr/>
          <p:nvPr/>
        </p:nvSpPr>
        <p:spPr bwMode="auto">
          <a:xfrm>
            <a:off x="5342731" y="6219825"/>
            <a:ext cx="2514600" cy="914400"/>
          </a:xfrm>
          <a:prstGeom prst="wedgeRectCallout">
            <a:avLst>
              <a:gd name="adj1" fmla="val -25040"/>
              <a:gd name="adj2" fmla="val -67061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 smtClean="0"/>
              <a:t>Schedule cells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35343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ounded Rectangle 131"/>
          <p:cNvSpPr/>
          <p:nvPr/>
        </p:nvSpPr>
        <p:spPr bwMode="auto">
          <a:xfrm>
            <a:off x="2751932" y="1571628"/>
            <a:ext cx="4572000" cy="4343399"/>
          </a:xfrm>
          <a:prstGeom prst="roundRect">
            <a:avLst/>
          </a:prstGeom>
          <a:solidFill>
            <a:schemeClr val="bg1">
              <a:lumMod val="95000"/>
              <a:alpha val="40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Relay Internals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2159" y="1724025"/>
            <a:ext cx="1905000" cy="46166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Kernel Input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38756" y="1724025"/>
            <a:ext cx="1981200" cy="46166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Kernel Output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980531" y="1724026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Input</a:t>
            </a:r>
            <a:endParaRPr lang="en-US" dirty="0"/>
          </a:p>
        </p:txBody>
      </p:sp>
      <p:sp>
        <p:nvSpPr>
          <p:cNvPr id="3" name="Delay 2"/>
          <p:cNvSpPr/>
          <p:nvPr/>
        </p:nvSpPr>
        <p:spPr bwMode="auto">
          <a:xfrm>
            <a:off x="1695156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3" name="Delay 12"/>
          <p:cNvSpPr/>
          <p:nvPr/>
        </p:nvSpPr>
        <p:spPr bwMode="auto">
          <a:xfrm>
            <a:off x="2980532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6" name="Delay 15"/>
          <p:cNvSpPr/>
          <p:nvPr/>
        </p:nvSpPr>
        <p:spPr bwMode="auto">
          <a:xfrm>
            <a:off x="4961731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7" name="Delay 16"/>
          <p:cNvSpPr/>
          <p:nvPr/>
        </p:nvSpPr>
        <p:spPr bwMode="auto">
          <a:xfrm>
            <a:off x="4961731" y="37814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8" name="Delay 17"/>
          <p:cNvSpPr/>
          <p:nvPr/>
        </p:nvSpPr>
        <p:spPr bwMode="auto">
          <a:xfrm>
            <a:off x="6419556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9" name="Delay 18"/>
          <p:cNvSpPr/>
          <p:nvPr/>
        </p:nvSpPr>
        <p:spPr bwMode="auto">
          <a:xfrm>
            <a:off x="7638756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" name="Summing Junction 3"/>
          <p:cNvSpPr/>
          <p:nvPr/>
        </p:nvSpPr>
        <p:spPr bwMode="auto">
          <a:xfrm>
            <a:off x="6038556" y="3248025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" name="Or 4"/>
          <p:cNvSpPr/>
          <p:nvPr/>
        </p:nvSpPr>
        <p:spPr bwMode="auto">
          <a:xfrm>
            <a:off x="4123534" y="3248025"/>
            <a:ext cx="381000" cy="381000"/>
          </a:xfrm>
          <a:prstGeom prst="flowChartOr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8" name="Or 27"/>
          <p:cNvSpPr/>
          <p:nvPr/>
        </p:nvSpPr>
        <p:spPr bwMode="auto">
          <a:xfrm>
            <a:off x="999331" y="4086228"/>
            <a:ext cx="381000" cy="381000"/>
          </a:xfrm>
          <a:prstGeom prst="flowChartOr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0" name="Decision 29"/>
          <p:cNvSpPr/>
          <p:nvPr/>
        </p:nvSpPr>
        <p:spPr bwMode="auto">
          <a:xfrm>
            <a:off x="3666332" y="3248025"/>
            <a:ext cx="457200" cy="381000"/>
          </a:xfrm>
          <a:prstGeom prst="flowChartDecision">
            <a:avLst/>
          </a:prstGeom>
          <a:solidFill>
            <a:srgbClr val="6600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7" name="Delay 36"/>
          <p:cNvSpPr/>
          <p:nvPr/>
        </p:nvSpPr>
        <p:spPr bwMode="auto">
          <a:xfrm>
            <a:off x="1685131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8" name="Delay 37"/>
          <p:cNvSpPr/>
          <p:nvPr/>
        </p:nvSpPr>
        <p:spPr bwMode="auto">
          <a:xfrm>
            <a:off x="2970506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9" name="Delay 38"/>
          <p:cNvSpPr/>
          <p:nvPr/>
        </p:nvSpPr>
        <p:spPr bwMode="auto">
          <a:xfrm>
            <a:off x="4951706" y="43910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0" name="Delay 39"/>
          <p:cNvSpPr/>
          <p:nvPr/>
        </p:nvSpPr>
        <p:spPr bwMode="auto">
          <a:xfrm>
            <a:off x="4951706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1" name="Delay 40"/>
          <p:cNvSpPr/>
          <p:nvPr/>
        </p:nvSpPr>
        <p:spPr bwMode="auto">
          <a:xfrm>
            <a:off x="4951706" y="54578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2" name="Delay 41"/>
          <p:cNvSpPr/>
          <p:nvPr/>
        </p:nvSpPr>
        <p:spPr bwMode="auto">
          <a:xfrm>
            <a:off x="6409531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3" name="Delay 42"/>
          <p:cNvSpPr/>
          <p:nvPr/>
        </p:nvSpPr>
        <p:spPr bwMode="auto">
          <a:xfrm>
            <a:off x="7628731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4" name="Summing Junction 43"/>
          <p:cNvSpPr/>
          <p:nvPr/>
        </p:nvSpPr>
        <p:spPr bwMode="auto">
          <a:xfrm>
            <a:off x="6028531" y="4924427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5" name="Or 44"/>
          <p:cNvSpPr/>
          <p:nvPr/>
        </p:nvSpPr>
        <p:spPr bwMode="auto">
          <a:xfrm>
            <a:off x="4113509" y="4924427"/>
            <a:ext cx="381000" cy="381000"/>
          </a:xfrm>
          <a:prstGeom prst="flowChartOr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6" name="Decision 45"/>
          <p:cNvSpPr/>
          <p:nvPr/>
        </p:nvSpPr>
        <p:spPr bwMode="auto">
          <a:xfrm>
            <a:off x="3656306" y="4924427"/>
            <a:ext cx="457200" cy="381000"/>
          </a:xfrm>
          <a:prstGeom prst="flowChartDecision">
            <a:avLst/>
          </a:prstGeom>
          <a:solidFill>
            <a:srgbClr val="6600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723731" y="1724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Output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362156" y="2105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Circuits</a:t>
            </a:r>
            <a:endParaRPr lang="en-US" dirty="0"/>
          </a:p>
        </p:txBody>
      </p:sp>
      <p:sp>
        <p:nvSpPr>
          <p:cNvPr id="49" name="Delay 48"/>
          <p:cNvSpPr/>
          <p:nvPr/>
        </p:nvSpPr>
        <p:spPr bwMode="auto">
          <a:xfrm>
            <a:off x="4961731" y="27146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2" name="5-Point Star 51"/>
          <p:cNvSpPr/>
          <p:nvPr/>
        </p:nvSpPr>
        <p:spPr bwMode="auto">
          <a:xfrm>
            <a:off x="7095331" y="4010028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3" name="5-Point Star 52"/>
          <p:cNvSpPr/>
          <p:nvPr/>
        </p:nvSpPr>
        <p:spPr bwMode="auto">
          <a:xfrm>
            <a:off x="5647531" y="3171825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4" name="5-Point Star 53"/>
          <p:cNvSpPr/>
          <p:nvPr/>
        </p:nvSpPr>
        <p:spPr bwMode="auto">
          <a:xfrm>
            <a:off x="5647531" y="4848226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5" name="5-Point Star 54"/>
          <p:cNvSpPr/>
          <p:nvPr/>
        </p:nvSpPr>
        <p:spPr bwMode="auto">
          <a:xfrm>
            <a:off x="2523332" y="4010028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cxnSp>
        <p:nvCxnSpPr>
          <p:cNvPr id="57" name="Straight Arrow Connector 56"/>
          <p:cNvCxnSpPr>
            <a:stCxn id="28" idx="0"/>
            <a:endCxn id="3" idx="1"/>
          </p:cNvCxnSpPr>
          <p:nvPr/>
        </p:nvCxnSpPr>
        <p:spPr bwMode="auto">
          <a:xfrm flipV="1">
            <a:off x="1189831" y="3438528"/>
            <a:ext cx="505325" cy="64770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8" name="Straight Arrow Connector 57"/>
          <p:cNvCxnSpPr>
            <a:stCxn id="28" idx="4"/>
            <a:endCxn id="37" idx="1"/>
          </p:cNvCxnSpPr>
          <p:nvPr/>
        </p:nvCxnSpPr>
        <p:spPr bwMode="auto">
          <a:xfrm>
            <a:off x="1189831" y="4467225"/>
            <a:ext cx="495300" cy="64770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3" name="Straight Arrow Connector 62"/>
          <p:cNvCxnSpPr>
            <a:stCxn id="3" idx="3"/>
            <a:endCxn id="13" idx="1"/>
          </p:cNvCxnSpPr>
          <p:nvPr/>
        </p:nvCxnSpPr>
        <p:spPr bwMode="auto">
          <a:xfrm>
            <a:off x="2380960" y="3438525"/>
            <a:ext cx="599574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6" name="Straight Arrow Connector 65"/>
          <p:cNvCxnSpPr>
            <a:stCxn id="37" idx="3"/>
            <a:endCxn id="38" idx="1"/>
          </p:cNvCxnSpPr>
          <p:nvPr/>
        </p:nvCxnSpPr>
        <p:spPr bwMode="auto">
          <a:xfrm>
            <a:off x="2370935" y="5114925"/>
            <a:ext cx="599574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0" name="Straight Arrow Connector 69"/>
          <p:cNvCxnSpPr>
            <a:stCxn id="18" idx="3"/>
            <a:endCxn id="19" idx="1"/>
          </p:cNvCxnSpPr>
          <p:nvPr/>
        </p:nvCxnSpPr>
        <p:spPr bwMode="auto">
          <a:xfrm>
            <a:off x="7105356" y="3438525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Straight Arrow Connector 72"/>
          <p:cNvCxnSpPr>
            <a:stCxn id="42" idx="3"/>
            <a:endCxn id="43" idx="1"/>
          </p:cNvCxnSpPr>
          <p:nvPr/>
        </p:nvCxnSpPr>
        <p:spPr bwMode="auto">
          <a:xfrm>
            <a:off x="7095331" y="5114925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1" name="Straight Arrow Connector 90"/>
          <p:cNvCxnSpPr/>
          <p:nvPr/>
        </p:nvCxnSpPr>
        <p:spPr bwMode="auto">
          <a:xfrm flipV="1">
            <a:off x="389734" y="4314827"/>
            <a:ext cx="609600" cy="1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2" name="Straight Arrow Connector 91"/>
          <p:cNvCxnSpPr>
            <a:stCxn id="41" idx="3"/>
            <a:endCxn id="44" idx="3"/>
          </p:cNvCxnSpPr>
          <p:nvPr/>
        </p:nvCxnSpPr>
        <p:spPr bwMode="auto">
          <a:xfrm flipV="1">
            <a:off x="5637509" y="5249629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5" name="Straight Arrow Connector 94"/>
          <p:cNvCxnSpPr>
            <a:stCxn id="40" idx="3"/>
            <a:endCxn id="44" idx="2"/>
          </p:cNvCxnSpPr>
          <p:nvPr/>
        </p:nvCxnSpPr>
        <p:spPr bwMode="auto">
          <a:xfrm>
            <a:off x="5637510" y="5114925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8" name="Straight Arrow Connector 97"/>
          <p:cNvCxnSpPr>
            <a:stCxn id="39" idx="3"/>
            <a:endCxn id="44" idx="1"/>
          </p:cNvCxnSpPr>
          <p:nvPr/>
        </p:nvCxnSpPr>
        <p:spPr bwMode="auto">
          <a:xfrm>
            <a:off x="5637509" y="4581525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1" name="Straight Arrow Connector 100"/>
          <p:cNvCxnSpPr>
            <a:stCxn id="17" idx="3"/>
            <a:endCxn id="4" idx="3"/>
          </p:cNvCxnSpPr>
          <p:nvPr/>
        </p:nvCxnSpPr>
        <p:spPr bwMode="auto">
          <a:xfrm flipV="1">
            <a:off x="5647534" y="3573229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4" name="Straight Arrow Connector 103"/>
          <p:cNvCxnSpPr>
            <a:stCxn id="16" idx="3"/>
            <a:endCxn id="4" idx="2"/>
          </p:cNvCxnSpPr>
          <p:nvPr/>
        </p:nvCxnSpPr>
        <p:spPr bwMode="auto">
          <a:xfrm>
            <a:off x="5647534" y="3438525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7" name="Straight Arrow Connector 106"/>
          <p:cNvCxnSpPr>
            <a:stCxn id="49" idx="3"/>
            <a:endCxn id="4" idx="1"/>
          </p:cNvCxnSpPr>
          <p:nvPr/>
        </p:nvCxnSpPr>
        <p:spPr bwMode="auto">
          <a:xfrm>
            <a:off x="5647534" y="2905125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0" name="Straight Arrow Connector 109"/>
          <p:cNvCxnSpPr>
            <a:stCxn id="5" idx="6"/>
            <a:endCxn id="17" idx="1"/>
          </p:cNvCxnSpPr>
          <p:nvPr/>
        </p:nvCxnSpPr>
        <p:spPr bwMode="auto">
          <a:xfrm>
            <a:off x="4504531" y="3438525"/>
            <a:ext cx="457200" cy="53340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3" name="Straight Arrow Connector 112"/>
          <p:cNvCxnSpPr>
            <a:stCxn id="5" idx="7"/>
            <a:endCxn id="49" idx="1"/>
          </p:cNvCxnSpPr>
          <p:nvPr/>
        </p:nvCxnSpPr>
        <p:spPr bwMode="auto">
          <a:xfrm flipV="1">
            <a:off x="4448735" y="2905125"/>
            <a:ext cx="512996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8" name="Straight Arrow Connector 117"/>
          <p:cNvCxnSpPr>
            <a:stCxn id="5" idx="5"/>
            <a:endCxn id="40" idx="1"/>
          </p:cNvCxnSpPr>
          <p:nvPr/>
        </p:nvCxnSpPr>
        <p:spPr bwMode="auto">
          <a:xfrm>
            <a:off x="4448736" y="3573232"/>
            <a:ext cx="502971" cy="1541695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1" name="Straight Arrow Connector 120"/>
          <p:cNvCxnSpPr>
            <a:stCxn id="45" idx="7"/>
            <a:endCxn id="16" idx="1"/>
          </p:cNvCxnSpPr>
          <p:nvPr/>
        </p:nvCxnSpPr>
        <p:spPr bwMode="auto">
          <a:xfrm flipV="1">
            <a:off x="4438711" y="3438528"/>
            <a:ext cx="523021" cy="1541695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4" name="Straight Arrow Connector 123"/>
          <p:cNvCxnSpPr>
            <a:stCxn id="45" idx="6"/>
            <a:endCxn id="39" idx="1"/>
          </p:cNvCxnSpPr>
          <p:nvPr/>
        </p:nvCxnSpPr>
        <p:spPr bwMode="auto">
          <a:xfrm flipV="1">
            <a:off x="4494506" y="4581525"/>
            <a:ext cx="457200" cy="53340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7" name="Straight Arrow Connector 126"/>
          <p:cNvCxnSpPr>
            <a:stCxn id="45" idx="5"/>
            <a:endCxn id="41" idx="1"/>
          </p:cNvCxnSpPr>
          <p:nvPr/>
        </p:nvCxnSpPr>
        <p:spPr bwMode="auto">
          <a:xfrm>
            <a:off x="4438710" y="5249629"/>
            <a:ext cx="512996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1" name="Rectangular Callout 60"/>
          <p:cNvSpPr/>
          <p:nvPr/>
        </p:nvSpPr>
        <p:spPr bwMode="auto">
          <a:xfrm>
            <a:off x="6028531" y="6143625"/>
            <a:ext cx="3124200" cy="1219200"/>
          </a:xfrm>
          <a:prstGeom prst="wedgeRectCallout">
            <a:avLst>
              <a:gd name="adj1" fmla="val -25040"/>
              <a:gd name="adj2" fmla="val -67061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 smtClean="0"/>
              <a:t>Write data </a:t>
            </a:r>
            <a:r>
              <a:rPr lang="en-US" dirty="0"/>
              <a:t>from Tor into sockets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82190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ounded Rectangle 131"/>
          <p:cNvSpPr/>
          <p:nvPr/>
        </p:nvSpPr>
        <p:spPr bwMode="auto">
          <a:xfrm>
            <a:off x="2751932" y="1571628"/>
            <a:ext cx="4572000" cy="4343399"/>
          </a:xfrm>
          <a:prstGeom prst="roundRect">
            <a:avLst/>
          </a:prstGeom>
          <a:solidFill>
            <a:schemeClr val="bg1">
              <a:lumMod val="95000"/>
              <a:alpha val="40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Relay Internals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2159" y="1724025"/>
            <a:ext cx="1905000" cy="46166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Kernel Input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38756" y="1724025"/>
            <a:ext cx="1981200" cy="46166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Kernel Output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980531" y="1724026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Input</a:t>
            </a:r>
            <a:endParaRPr lang="en-US" dirty="0"/>
          </a:p>
        </p:txBody>
      </p:sp>
      <p:sp>
        <p:nvSpPr>
          <p:cNvPr id="3" name="Delay 2"/>
          <p:cNvSpPr/>
          <p:nvPr/>
        </p:nvSpPr>
        <p:spPr bwMode="auto">
          <a:xfrm>
            <a:off x="1695156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3" name="Delay 12"/>
          <p:cNvSpPr/>
          <p:nvPr/>
        </p:nvSpPr>
        <p:spPr bwMode="auto">
          <a:xfrm>
            <a:off x="2980532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6" name="Delay 15"/>
          <p:cNvSpPr/>
          <p:nvPr/>
        </p:nvSpPr>
        <p:spPr bwMode="auto">
          <a:xfrm>
            <a:off x="4961731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7" name="Delay 16"/>
          <p:cNvSpPr/>
          <p:nvPr/>
        </p:nvSpPr>
        <p:spPr bwMode="auto">
          <a:xfrm>
            <a:off x="4961731" y="37814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8" name="Delay 17"/>
          <p:cNvSpPr/>
          <p:nvPr/>
        </p:nvSpPr>
        <p:spPr bwMode="auto">
          <a:xfrm>
            <a:off x="6419556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9" name="Delay 18"/>
          <p:cNvSpPr/>
          <p:nvPr/>
        </p:nvSpPr>
        <p:spPr bwMode="auto">
          <a:xfrm>
            <a:off x="7638756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" name="Summing Junction 3"/>
          <p:cNvSpPr/>
          <p:nvPr/>
        </p:nvSpPr>
        <p:spPr bwMode="auto">
          <a:xfrm>
            <a:off x="6038556" y="3248025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" name="Or 4"/>
          <p:cNvSpPr/>
          <p:nvPr/>
        </p:nvSpPr>
        <p:spPr bwMode="auto">
          <a:xfrm>
            <a:off x="4123534" y="3248025"/>
            <a:ext cx="381000" cy="381000"/>
          </a:xfrm>
          <a:prstGeom prst="flowChartOr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8" name="Or 27"/>
          <p:cNvSpPr/>
          <p:nvPr/>
        </p:nvSpPr>
        <p:spPr bwMode="auto">
          <a:xfrm>
            <a:off x="999331" y="4086228"/>
            <a:ext cx="381000" cy="381000"/>
          </a:xfrm>
          <a:prstGeom prst="flowChartOr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9" name="Summing Junction 28"/>
          <p:cNvSpPr/>
          <p:nvPr/>
        </p:nvSpPr>
        <p:spPr bwMode="auto">
          <a:xfrm>
            <a:off x="8847931" y="4086228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0" name="Decision 29"/>
          <p:cNvSpPr/>
          <p:nvPr/>
        </p:nvSpPr>
        <p:spPr bwMode="auto">
          <a:xfrm>
            <a:off x="3666332" y="3248025"/>
            <a:ext cx="457200" cy="381000"/>
          </a:xfrm>
          <a:prstGeom prst="flowChartDecision">
            <a:avLst/>
          </a:prstGeom>
          <a:solidFill>
            <a:srgbClr val="6600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7" name="Delay 36"/>
          <p:cNvSpPr/>
          <p:nvPr/>
        </p:nvSpPr>
        <p:spPr bwMode="auto">
          <a:xfrm>
            <a:off x="1685131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8" name="Delay 37"/>
          <p:cNvSpPr/>
          <p:nvPr/>
        </p:nvSpPr>
        <p:spPr bwMode="auto">
          <a:xfrm>
            <a:off x="2970506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9" name="Delay 38"/>
          <p:cNvSpPr/>
          <p:nvPr/>
        </p:nvSpPr>
        <p:spPr bwMode="auto">
          <a:xfrm>
            <a:off x="4951706" y="43910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0" name="Delay 39"/>
          <p:cNvSpPr/>
          <p:nvPr/>
        </p:nvSpPr>
        <p:spPr bwMode="auto">
          <a:xfrm>
            <a:off x="4951706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1" name="Delay 40"/>
          <p:cNvSpPr/>
          <p:nvPr/>
        </p:nvSpPr>
        <p:spPr bwMode="auto">
          <a:xfrm>
            <a:off x="4951706" y="54578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2" name="Delay 41"/>
          <p:cNvSpPr/>
          <p:nvPr/>
        </p:nvSpPr>
        <p:spPr bwMode="auto">
          <a:xfrm>
            <a:off x="6409531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3" name="Delay 42"/>
          <p:cNvSpPr/>
          <p:nvPr/>
        </p:nvSpPr>
        <p:spPr bwMode="auto">
          <a:xfrm>
            <a:off x="7628731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4" name="Summing Junction 43"/>
          <p:cNvSpPr/>
          <p:nvPr/>
        </p:nvSpPr>
        <p:spPr bwMode="auto">
          <a:xfrm>
            <a:off x="6028531" y="4924427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5" name="Or 44"/>
          <p:cNvSpPr/>
          <p:nvPr/>
        </p:nvSpPr>
        <p:spPr bwMode="auto">
          <a:xfrm>
            <a:off x="4113509" y="4924427"/>
            <a:ext cx="381000" cy="381000"/>
          </a:xfrm>
          <a:prstGeom prst="flowChartOr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6" name="Decision 45"/>
          <p:cNvSpPr/>
          <p:nvPr/>
        </p:nvSpPr>
        <p:spPr bwMode="auto">
          <a:xfrm>
            <a:off x="3656306" y="4924427"/>
            <a:ext cx="457200" cy="381000"/>
          </a:xfrm>
          <a:prstGeom prst="flowChartDecision">
            <a:avLst/>
          </a:prstGeom>
          <a:solidFill>
            <a:srgbClr val="6600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723731" y="1724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Output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362156" y="2105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Circuits</a:t>
            </a:r>
            <a:endParaRPr lang="en-US" dirty="0"/>
          </a:p>
        </p:txBody>
      </p:sp>
      <p:sp>
        <p:nvSpPr>
          <p:cNvPr id="49" name="Delay 48"/>
          <p:cNvSpPr/>
          <p:nvPr/>
        </p:nvSpPr>
        <p:spPr bwMode="auto">
          <a:xfrm>
            <a:off x="4961731" y="27146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1" name="5-Point Star 50"/>
          <p:cNvSpPr/>
          <p:nvPr/>
        </p:nvSpPr>
        <p:spPr bwMode="auto">
          <a:xfrm>
            <a:off x="8390731" y="4010028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2" name="5-Point Star 51"/>
          <p:cNvSpPr/>
          <p:nvPr/>
        </p:nvSpPr>
        <p:spPr bwMode="auto">
          <a:xfrm>
            <a:off x="7095331" y="4010028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3" name="5-Point Star 52"/>
          <p:cNvSpPr/>
          <p:nvPr/>
        </p:nvSpPr>
        <p:spPr bwMode="auto">
          <a:xfrm>
            <a:off x="5647531" y="3171825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4" name="5-Point Star 53"/>
          <p:cNvSpPr/>
          <p:nvPr/>
        </p:nvSpPr>
        <p:spPr bwMode="auto">
          <a:xfrm>
            <a:off x="5647531" y="4848226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5" name="5-Point Star 54"/>
          <p:cNvSpPr/>
          <p:nvPr/>
        </p:nvSpPr>
        <p:spPr bwMode="auto">
          <a:xfrm>
            <a:off x="2523332" y="4010028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cxnSp>
        <p:nvCxnSpPr>
          <p:cNvPr id="57" name="Straight Arrow Connector 56"/>
          <p:cNvCxnSpPr>
            <a:stCxn id="28" idx="0"/>
            <a:endCxn id="3" idx="1"/>
          </p:cNvCxnSpPr>
          <p:nvPr/>
        </p:nvCxnSpPr>
        <p:spPr bwMode="auto">
          <a:xfrm flipV="1">
            <a:off x="1189831" y="3438528"/>
            <a:ext cx="505325" cy="64770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8" name="Straight Arrow Connector 57"/>
          <p:cNvCxnSpPr>
            <a:stCxn id="28" idx="4"/>
            <a:endCxn id="37" idx="1"/>
          </p:cNvCxnSpPr>
          <p:nvPr/>
        </p:nvCxnSpPr>
        <p:spPr bwMode="auto">
          <a:xfrm>
            <a:off x="1189831" y="4467225"/>
            <a:ext cx="495300" cy="64770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3" name="Straight Arrow Connector 62"/>
          <p:cNvCxnSpPr>
            <a:stCxn id="3" idx="3"/>
            <a:endCxn id="13" idx="1"/>
          </p:cNvCxnSpPr>
          <p:nvPr/>
        </p:nvCxnSpPr>
        <p:spPr bwMode="auto">
          <a:xfrm>
            <a:off x="2380960" y="3438525"/>
            <a:ext cx="599574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6" name="Straight Arrow Connector 65"/>
          <p:cNvCxnSpPr>
            <a:stCxn id="37" idx="3"/>
            <a:endCxn id="38" idx="1"/>
          </p:cNvCxnSpPr>
          <p:nvPr/>
        </p:nvCxnSpPr>
        <p:spPr bwMode="auto">
          <a:xfrm>
            <a:off x="2370935" y="5114925"/>
            <a:ext cx="599574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0" name="Straight Arrow Connector 69"/>
          <p:cNvCxnSpPr>
            <a:stCxn id="18" idx="3"/>
            <a:endCxn id="19" idx="1"/>
          </p:cNvCxnSpPr>
          <p:nvPr/>
        </p:nvCxnSpPr>
        <p:spPr bwMode="auto">
          <a:xfrm>
            <a:off x="7105356" y="3438525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Straight Arrow Connector 72"/>
          <p:cNvCxnSpPr>
            <a:stCxn id="42" idx="3"/>
            <a:endCxn id="43" idx="1"/>
          </p:cNvCxnSpPr>
          <p:nvPr/>
        </p:nvCxnSpPr>
        <p:spPr bwMode="auto">
          <a:xfrm>
            <a:off x="7095331" y="5114925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6" name="Straight Arrow Connector 75"/>
          <p:cNvCxnSpPr>
            <a:stCxn id="43" idx="3"/>
            <a:endCxn id="29" idx="3"/>
          </p:cNvCxnSpPr>
          <p:nvPr/>
        </p:nvCxnSpPr>
        <p:spPr bwMode="auto">
          <a:xfrm flipV="1">
            <a:off x="8314531" y="4411429"/>
            <a:ext cx="589196" cy="7034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9" name="Straight Arrow Connector 78"/>
          <p:cNvCxnSpPr>
            <a:stCxn id="19" idx="3"/>
            <a:endCxn id="29" idx="1"/>
          </p:cNvCxnSpPr>
          <p:nvPr/>
        </p:nvCxnSpPr>
        <p:spPr bwMode="auto">
          <a:xfrm>
            <a:off x="8324559" y="3438528"/>
            <a:ext cx="579171" cy="7034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2" name="Straight Arrow Connector 81"/>
          <p:cNvCxnSpPr/>
          <p:nvPr/>
        </p:nvCxnSpPr>
        <p:spPr bwMode="auto">
          <a:xfrm flipV="1">
            <a:off x="9228931" y="4314827"/>
            <a:ext cx="609600" cy="1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1" name="Straight Arrow Connector 90"/>
          <p:cNvCxnSpPr/>
          <p:nvPr/>
        </p:nvCxnSpPr>
        <p:spPr bwMode="auto">
          <a:xfrm flipV="1">
            <a:off x="389734" y="4314827"/>
            <a:ext cx="609600" cy="1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2" name="Straight Arrow Connector 91"/>
          <p:cNvCxnSpPr>
            <a:stCxn id="41" idx="3"/>
            <a:endCxn id="44" idx="3"/>
          </p:cNvCxnSpPr>
          <p:nvPr/>
        </p:nvCxnSpPr>
        <p:spPr bwMode="auto">
          <a:xfrm flipV="1">
            <a:off x="5637509" y="5249629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5" name="Straight Arrow Connector 94"/>
          <p:cNvCxnSpPr>
            <a:stCxn id="40" idx="3"/>
            <a:endCxn id="44" idx="2"/>
          </p:cNvCxnSpPr>
          <p:nvPr/>
        </p:nvCxnSpPr>
        <p:spPr bwMode="auto">
          <a:xfrm>
            <a:off x="5637510" y="5114925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8" name="Straight Arrow Connector 97"/>
          <p:cNvCxnSpPr>
            <a:stCxn id="39" idx="3"/>
            <a:endCxn id="44" idx="1"/>
          </p:cNvCxnSpPr>
          <p:nvPr/>
        </p:nvCxnSpPr>
        <p:spPr bwMode="auto">
          <a:xfrm>
            <a:off x="5637509" y="4581525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1" name="Straight Arrow Connector 100"/>
          <p:cNvCxnSpPr>
            <a:stCxn id="17" idx="3"/>
            <a:endCxn id="4" idx="3"/>
          </p:cNvCxnSpPr>
          <p:nvPr/>
        </p:nvCxnSpPr>
        <p:spPr bwMode="auto">
          <a:xfrm flipV="1">
            <a:off x="5647534" y="3573229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4" name="Straight Arrow Connector 103"/>
          <p:cNvCxnSpPr>
            <a:stCxn id="16" idx="3"/>
            <a:endCxn id="4" idx="2"/>
          </p:cNvCxnSpPr>
          <p:nvPr/>
        </p:nvCxnSpPr>
        <p:spPr bwMode="auto">
          <a:xfrm>
            <a:off x="5647534" y="3438525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7" name="Straight Arrow Connector 106"/>
          <p:cNvCxnSpPr>
            <a:stCxn id="49" idx="3"/>
            <a:endCxn id="4" idx="1"/>
          </p:cNvCxnSpPr>
          <p:nvPr/>
        </p:nvCxnSpPr>
        <p:spPr bwMode="auto">
          <a:xfrm>
            <a:off x="5647534" y="2905125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0" name="Straight Arrow Connector 109"/>
          <p:cNvCxnSpPr>
            <a:stCxn id="5" idx="6"/>
            <a:endCxn id="17" idx="1"/>
          </p:cNvCxnSpPr>
          <p:nvPr/>
        </p:nvCxnSpPr>
        <p:spPr bwMode="auto">
          <a:xfrm>
            <a:off x="4504531" y="3438525"/>
            <a:ext cx="457200" cy="53340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3" name="Straight Arrow Connector 112"/>
          <p:cNvCxnSpPr>
            <a:stCxn id="5" idx="7"/>
            <a:endCxn id="49" idx="1"/>
          </p:cNvCxnSpPr>
          <p:nvPr/>
        </p:nvCxnSpPr>
        <p:spPr bwMode="auto">
          <a:xfrm flipV="1">
            <a:off x="4448735" y="2905125"/>
            <a:ext cx="512996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8" name="Straight Arrow Connector 117"/>
          <p:cNvCxnSpPr>
            <a:stCxn id="5" idx="5"/>
            <a:endCxn id="40" idx="1"/>
          </p:cNvCxnSpPr>
          <p:nvPr/>
        </p:nvCxnSpPr>
        <p:spPr bwMode="auto">
          <a:xfrm>
            <a:off x="4448736" y="3573232"/>
            <a:ext cx="502971" cy="1541695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1" name="Straight Arrow Connector 120"/>
          <p:cNvCxnSpPr>
            <a:stCxn id="45" idx="7"/>
            <a:endCxn id="16" idx="1"/>
          </p:cNvCxnSpPr>
          <p:nvPr/>
        </p:nvCxnSpPr>
        <p:spPr bwMode="auto">
          <a:xfrm flipV="1">
            <a:off x="4438711" y="3438528"/>
            <a:ext cx="523021" cy="1541695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4" name="Straight Arrow Connector 123"/>
          <p:cNvCxnSpPr>
            <a:stCxn id="45" idx="6"/>
            <a:endCxn id="39" idx="1"/>
          </p:cNvCxnSpPr>
          <p:nvPr/>
        </p:nvCxnSpPr>
        <p:spPr bwMode="auto">
          <a:xfrm flipV="1">
            <a:off x="4494506" y="4581525"/>
            <a:ext cx="457200" cy="53340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7" name="Straight Arrow Connector 126"/>
          <p:cNvCxnSpPr>
            <a:stCxn id="45" idx="5"/>
            <a:endCxn id="41" idx="1"/>
          </p:cNvCxnSpPr>
          <p:nvPr/>
        </p:nvCxnSpPr>
        <p:spPr bwMode="auto">
          <a:xfrm>
            <a:off x="4438710" y="5249629"/>
            <a:ext cx="512996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1" name="Rectangular Callout 60"/>
          <p:cNvSpPr/>
          <p:nvPr/>
        </p:nvSpPr>
        <p:spPr bwMode="auto">
          <a:xfrm>
            <a:off x="7857331" y="6143625"/>
            <a:ext cx="2133600" cy="990600"/>
          </a:xfrm>
          <a:prstGeom prst="wedgeRectCallout">
            <a:avLst>
              <a:gd name="adj1" fmla="val 5287"/>
              <a:gd name="adj2" fmla="val -122456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/>
              <a:t>Schedule data for sending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43888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ounded Rectangle 131"/>
          <p:cNvSpPr/>
          <p:nvPr/>
        </p:nvSpPr>
        <p:spPr bwMode="auto">
          <a:xfrm>
            <a:off x="2751932" y="1571628"/>
            <a:ext cx="4572000" cy="4343399"/>
          </a:xfrm>
          <a:prstGeom prst="roundRect">
            <a:avLst/>
          </a:prstGeom>
          <a:solidFill>
            <a:schemeClr val="bg1">
              <a:lumMod val="95000"/>
              <a:alpha val="40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Relay Internals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2159" y="1724025"/>
            <a:ext cx="1905000" cy="46166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Kernel Input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38756" y="1724025"/>
            <a:ext cx="1981200" cy="461665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pPr algn="ctr"/>
            <a:r>
              <a:rPr lang="en-US" dirty="0" smtClean="0"/>
              <a:t>Kernel Output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980531" y="1724026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Input</a:t>
            </a:r>
            <a:endParaRPr lang="en-US" dirty="0"/>
          </a:p>
        </p:txBody>
      </p:sp>
      <p:sp>
        <p:nvSpPr>
          <p:cNvPr id="3" name="Delay 2"/>
          <p:cNvSpPr/>
          <p:nvPr/>
        </p:nvSpPr>
        <p:spPr bwMode="auto">
          <a:xfrm>
            <a:off x="1695156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3" name="Delay 12"/>
          <p:cNvSpPr/>
          <p:nvPr/>
        </p:nvSpPr>
        <p:spPr bwMode="auto">
          <a:xfrm>
            <a:off x="2980532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6" name="Delay 15"/>
          <p:cNvSpPr/>
          <p:nvPr/>
        </p:nvSpPr>
        <p:spPr bwMode="auto">
          <a:xfrm>
            <a:off x="4961731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7" name="Delay 16"/>
          <p:cNvSpPr/>
          <p:nvPr/>
        </p:nvSpPr>
        <p:spPr bwMode="auto">
          <a:xfrm>
            <a:off x="4961731" y="37814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8" name="Delay 17"/>
          <p:cNvSpPr/>
          <p:nvPr/>
        </p:nvSpPr>
        <p:spPr bwMode="auto">
          <a:xfrm>
            <a:off x="6419556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19" name="Delay 18"/>
          <p:cNvSpPr/>
          <p:nvPr/>
        </p:nvSpPr>
        <p:spPr bwMode="auto">
          <a:xfrm>
            <a:off x="7638756" y="32480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" name="Summing Junction 3"/>
          <p:cNvSpPr/>
          <p:nvPr/>
        </p:nvSpPr>
        <p:spPr bwMode="auto">
          <a:xfrm>
            <a:off x="6038556" y="3248025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" name="Or 4"/>
          <p:cNvSpPr/>
          <p:nvPr/>
        </p:nvSpPr>
        <p:spPr bwMode="auto">
          <a:xfrm>
            <a:off x="4123534" y="3248025"/>
            <a:ext cx="381000" cy="381000"/>
          </a:xfrm>
          <a:prstGeom prst="flowChartOr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8" name="Or 27"/>
          <p:cNvSpPr/>
          <p:nvPr/>
        </p:nvSpPr>
        <p:spPr bwMode="auto">
          <a:xfrm>
            <a:off x="999331" y="4086228"/>
            <a:ext cx="381000" cy="381000"/>
          </a:xfrm>
          <a:prstGeom prst="flowChartOr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9" name="Summing Junction 28"/>
          <p:cNvSpPr/>
          <p:nvPr/>
        </p:nvSpPr>
        <p:spPr bwMode="auto">
          <a:xfrm>
            <a:off x="8847931" y="4086228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0" name="Decision 29"/>
          <p:cNvSpPr/>
          <p:nvPr/>
        </p:nvSpPr>
        <p:spPr bwMode="auto">
          <a:xfrm>
            <a:off x="3666332" y="3248025"/>
            <a:ext cx="457200" cy="381000"/>
          </a:xfrm>
          <a:prstGeom prst="flowChartDecision">
            <a:avLst/>
          </a:prstGeom>
          <a:solidFill>
            <a:srgbClr val="6600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7" name="Delay 36"/>
          <p:cNvSpPr/>
          <p:nvPr/>
        </p:nvSpPr>
        <p:spPr bwMode="auto">
          <a:xfrm>
            <a:off x="1685131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8" name="Delay 37"/>
          <p:cNvSpPr/>
          <p:nvPr/>
        </p:nvSpPr>
        <p:spPr bwMode="auto">
          <a:xfrm>
            <a:off x="2970506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39" name="Delay 38"/>
          <p:cNvSpPr/>
          <p:nvPr/>
        </p:nvSpPr>
        <p:spPr bwMode="auto">
          <a:xfrm>
            <a:off x="4951706" y="43910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0" name="Delay 39"/>
          <p:cNvSpPr/>
          <p:nvPr/>
        </p:nvSpPr>
        <p:spPr bwMode="auto">
          <a:xfrm>
            <a:off x="4951706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1" name="Delay 40"/>
          <p:cNvSpPr/>
          <p:nvPr/>
        </p:nvSpPr>
        <p:spPr bwMode="auto">
          <a:xfrm>
            <a:off x="4951706" y="5457825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2" name="Delay 41"/>
          <p:cNvSpPr/>
          <p:nvPr/>
        </p:nvSpPr>
        <p:spPr bwMode="auto">
          <a:xfrm>
            <a:off x="6409531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3" name="Delay 42"/>
          <p:cNvSpPr/>
          <p:nvPr/>
        </p:nvSpPr>
        <p:spPr bwMode="auto">
          <a:xfrm>
            <a:off x="7628731" y="4924427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4" name="Summing Junction 43"/>
          <p:cNvSpPr/>
          <p:nvPr/>
        </p:nvSpPr>
        <p:spPr bwMode="auto">
          <a:xfrm>
            <a:off x="6028531" y="4924427"/>
            <a:ext cx="381000" cy="381000"/>
          </a:xfrm>
          <a:prstGeom prst="flowChartSummingJunction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5" name="Or 44"/>
          <p:cNvSpPr/>
          <p:nvPr/>
        </p:nvSpPr>
        <p:spPr bwMode="auto">
          <a:xfrm>
            <a:off x="4113509" y="4924427"/>
            <a:ext cx="381000" cy="381000"/>
          </a:xfrm>
          <a:prstGeom prst="flowChartOr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6" name="Decision 45"/>
          <p:cNvSpPr/>
          <p:nvPr/>
        </p:nvSpPr>
        <p:spPr bwMode="auto">
          <a:xfrm>
            <a:off x="3656306" y="4924427"/>
            <a:ext cx="457200" cy="381000"/>
          </a:xfrm>
          <a:prstGeom prst="flowChartDecision">
            <a:avLst/>
          </a:prstGeom>
          <a:solidFill>
            <a:srgbClr val="6600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723731" y="1724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Output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362156" y="2105025"/>
            <a:ext cx="1742576" cy="465723"/>
          </a:xfrm>
          <a:prstGeom prst="rect">
            <a:avLst/>
          </a:prstGeom>
          <a:noFill/>
        </p:spPr>
        <p:txBody>
          <a:bodyPr wrap="square" lIns="91416" tIns="45709" rIns="91416" bIns="45709" rtlCol="0">
            <a:spAutoFit/>
          </a:bodyPr>
          <a:lstStyle/>
          <a:p>
            <a:r>
              <a:rPr lang="en-US" dirty="0" smtClean="0"/>
              <a:t>Tor Circuits</a:t>
            </a:r>
            <a:endParaRPr lang="en-US" dirty="0"/>
          </a:p>
        </p:txBody>
      </p:sp>
      <p:sp>
        <p:nvSpPr>
          <p:cNvPr id="49" name="Delay 48"/>
          <p:cNvSpPr/>
          <p:nvPr/>
        </p:nvSpPr>
        <p:spPr bwMode="auto">
          <a:xfrm>
            <a:off x="4961731" y="2714628"/>
            <a:ext cx="685800" cy="381000"/>
          </a:xfrm>
          <a:prstGeom prst="flowChartDelay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1" name="5-Point Star 50"/>
          <p:cNvSpPr/>
          <p:nvPr/>
        </p:nvSpPr>
        <p:spPr bwMode="auto">
          <a:xfrm>
            <a:off x="8390731" y="4010028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2" name="5-Point Star 51"/>
          <p:cNvSpPr/>
          <p:nvPr/>
        </p:nvSpPr>
        <p:spPr bwMode="auto">
          <a:xfrm>
            <a:off x="7095331" y="4010028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3" name="5-Point Star 52"/>
          <p:cNvSpPr/>
          <p:nvPr/>
        </p:nvSpPr>
        <p:spPr bwMode="auto">
          <a:xfrm>
            <a:off x="5647531" y="3171825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4" name="5-Point Star 53"/>
          <p:cNvSpPr/>
          <p:nvPr/>
        </p:nvSpPr>
        <p:spPr bwMode="auto">
          <a:xfrm>
            <a:off x="5647531" y="4848226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55" name="5-Point Star 54"/>
          <p:cNvSpPr/>
          <p:nvPr/>
        </p:nvSpPr>
        <p:spPr bwMode="auto">
          <a:xfrm>
            <a:off x="2523332" y="4010028"/>
            <a:ext cx="457200" cy="457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cxnSp>
        <p:nvCxnSpPr>
          <p:cNvPr id="57" name="Straight Arrow Connector 56"/>
          <p:cNvCxnSpPr>
            <a:stCxn id="28" idx="0"/>
            <a:endCxn id="3" idx="1"/>
          </p:cNvCxnSpPr>
          <p:nvPr/>
        </p:nvCxnSpPr>
        <p:spPr bwMode="auto">
          <a:xfrm flipV="1">
            <a:off x="1189831" y="3438528"/>
            <a:ext cx="505325" cy="64770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8" name="Straight Arrow Connector 57"/>
          <p:cNvCxnSpPr>
            <a:stCxn id="28" idx="4"/>
            <a:endCxn id="37" idx="1"/>
          </p:cNvCxnSpPr>
          <p:nvPr/>
        </p:nvCxnSpPr>
        <p:spPr bwMode="auto">
          <a:xfrm>
            <a:off x="1189831" y="4467225"/>
            <a:ext cx="495300" cy="64770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3" name="Straight Arrow Connector 62"/>
          <p:cNvCxnSpPr>
            <a:stCxn id="3" idx="3"/>
            <a:endCxn id="13" idx="1"/>
          </p:cNvCxnSpPr>
          <p:nvPr/>
        </p:nvCxnSpPr>
        <p:spPr bwMode="auto">
          <a:xfrm>
            <a:off x="2380960" y="3438525"/>
            <a:ext cx="599574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6" name="Straight Arrow Connector 65"/>
          <p:cNvCxnSpPr>
            <a:stCxn id="37" idx="3"/>
            <a:endCxn id="38" idx="1"/>
          </p:cNvCxnSpPr>
          <p:nvPr/>
        </p:nvCxnSpPr>
        <p:spPr bwMode="auto">
          <a:xfrm>
            <a:off x="2370935" y="5114925"/>
            <a:ext cx="599574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0" name="Straight Arrow Connector 69"/>
          <p:cNvCxnSpPr>
            <a:stCxn id="18" idx="3"/>
            <a:endCxn id="19" idx="1"/>
          </p:cNvCxnSpPr>
          <p:nvPr/>
        </p:nvCxnSpPr>
        <p:spPr bwMode="auto">
          <a:xfrm>
            <a:off x="7105356" y="3438525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Straight Arrow Connector 72"/>
          <p:cNvCxnSpPr>
            <a:stCxn id="42" idx="3"/>
            <a:endCxn id="43" idx="1"/>
          </p:cNvCxnSpPr>
          <p:nvPr/>
        </p:nvCxnSpPr>
        <p:spPr bwMode="auto">
          <a:xfrm>
            <a:off x="7095331" y="5114925"/>
            <a:ext cx="533400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6" name="Straight Arrow Connector 75"/>
          <p:cNvCxnSpPr>
            <a:stCxn id="43" idx="3"/>
            <a:endCxn id="29" idx="3"/>
          </p:cNvCxnSpPr>
          <p:nvPr/>
        </p:nvCxnSpPr>
        <p:spPr bwMode="auto">
          <a:xfrm flipV="1">
            <a:off x="8314531" y="4411429"/>
            <a:ext cx="589196" cy="7034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9" name="Straight Arrow Connector 78"/>
          <p:cNvCxnSpPr>
            <a:stCxn id="19" idx="3"/>
            <a:endCxn id="29" idx="1"/>
          </p:cNvCxnSpPr>
          <p:nvPr/>
        </p:nvCxnSpPr>
        <p:spPr bwMode="auto">
          <a:xfrm>
            <a:off x="8324559" y="3438528"/>
            <a:ext cx="579171" cy="7034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2" name="Straight Arrow Connector 81"/>
          <p:cNvCxnSpPr/>
          <p:nvPr/>
        </p:nvCxnSpPr>
        <p:spPr bwMode="auto">
          <a:xfrm flipV="1">
            <a:off x="9228931" y="4314827"/>
            <a:ext cx="609600" cy="1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1" name="Straight Arrow Connector 90"/>
          <p:cNvCxnSpPr/>
          <p:nvPr/>
        </p:nvCxnSpPr>
        <p:spPr bwMode="auto">
          <a:xfrm flipV="1">
            <a:off x="389734" y="4314827"/>
            <a:ext cx="609600" cy="1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2" name="Straight Arrow Connector 91"/>
          <p:cNvCxnSpPr>
            <a:stCxn id="41" idx="3"/>
            <a:endCxn id="44" idx="3"/>
          </p:cNvCxnSpPr>
          <p:nvPr/>
        </p:nvCxnSpPr>
        <p:spPr bwMode="auto">
          <a:xfrm flipV="1">
            <a:off x="5637509" y="5249629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5" name="Straight Arrow Connector 94"/>
          <p:cNvCxnSpPr>
            <a:stCxn id="40" idx="3"/>
            <a:endCxn id="44" idx="2"/>
          </p:cNvCxnSpPr>
          <p:nvPr/>
        </p:nvCxnSpPr>
        <p:spPr bwMode="auto">
          <a:xfrm>
            <a:off x="5637510" y="5114925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8" name="Straight Arrow Connector 97"/>
          <p:cNvCxnSpPr>
            <a:stCxn id="39" idx="3"/>
            <a:endCxn id="44" idx="1"/>
          </p:cNvCxnSpPr>
          <p:nvPr/>
        </p:nvCxnSpPr>
        <p:spPr bwMode="auto">
          <a:xfrm>
            <a:off x="5637509" y="4581525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1" name="Straight Arrow Connector 100"/>
          <p:cNvCxnSpPr>
            <a:stCxn id="17" idx="3"/>
            <a:endCxn id="4" idx="3"/>
          </p:cNvCxnSpPr>
          <p:nvPr/>
        </p:nvCxnSpPr>
        <p:spPr bwMode="auto">
          <a:xfrm flipV="1">
            <a:off x="5647534" y="3573229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4" name="Straight Arrow Connector 103"/>
          <p:cNvCxnSpPr>
            <a:stCxn id="16" idx="3"/>
            <a:endCxn id="4" idx="2"/>
          </p:cNvCxnSpPr>
          <p:nvPr/>
        </p:nvCxnSpPr>
        <p:spPr bwMode="auto">
          <a:xfrm>
            <a:off x="5647534" y="3438525"/>
            <a:ext cx="391025" cy="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7" name="Straight Arrow Connector 106"/>
          <p:cNvCxnSpPr>
            <a:stCxn id="49" idx="3"/>
            <a:endCxn id="4" idx="1"/>
          </p:cNvCxnSpPr>
          <p:nvPr/>
        </p:nvCxnSpPr>
        <p:spPr bwMode="auto">
          <a:xfrm>
            <a:off x="5647534" y="2905125"/>
            <a:ext cx="446821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0" name="Straight Arrow Connector 109"/>
          <p:cNvCxnSpPr>
            <a:stCxn id="5" idx="6"/>
            <a:endCxn id="17" idx="1"/>
          </p:cNvCxnSpPr>
          <p:nvPr/>
        </p:nvCxnSpPr>
        <p:spPr bwMode="auto">
          <a:xfrm>
            <a:off x="4504531" y="3438525"/>
            <a:ext cx="457200" cy="53340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3" name="Straight Arrow Connector 112"/>
          <p:cNvCxnSpPr>
            <a:stCxn id="5" idx="7"/>
            <a:endCxn id="49" idx="1"/>
          </p:cNvCxnSpPr>
          <p:nvPr/>
        </p:nvCxnSpPr>
        <p:spPr bwMode="auto">
          <a:xfrm flipV="1">
            <a:off x="4448735" y="2905125"/>
            <a:ext cx="512996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8" name="Straight Arrow Connector 117"/>
          <p:cNvCxnSpPr>
            <a:stCxn id="5" idx="5"/>
            <a:endCxn id="40" idx="1"/>
          </p:cNvCxnSpPr>
          <p:nvPr/>
        </p:nvCxnSpPr>
        <p:spPr bwMode="auto">
          <a:xfrm>
            <a:off x="4448736" y="3573232"/>
            <a:ext cx="502971" cy="1541695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1" name="Straight Arrow Connector 120"/>
          <p:cNvCxnSpPr>
            <a:stCxn id="45" idx="7"/>
            <a:endCxn id="16" idx="1"/>
          </p:cNvCxnSpPr>
          <p:nvPr/>
        </p:nvCxnSpPr>
        <p:spPr bwMode="auto">
          <a:xfrm flipV="1">
            <a:off x="4438711" y="3438528"/>
            <a:ext cx="523021" cy="1541695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4" name="Straight Arrow Connector 123"/>
          <p:cNvCxnSpPr>
            <a:stCxn id="45" idx="6"/>
            <a:endCxn id="39" idx="1"/>
          </p:cNvCxnSpPr>
          <p:nvPr/>
        </p:nvCxnSpPr>
        <p:spPr bwMode="auto">
          <a:xfrm flipV="1">
            <a:off x="4494506" y="4581525"/>
            <a:ext cx="457200" cy="53340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7" name="Straight Arrow Connector 126"/>
          <p:cNvCxnSpPr>
            <a:stCxn id="45" idx="5"/>
            <a:endCxn id="41" idx="1"/>
          </p:cNvCxnSpPr>
          <p:nvPr/>
        </p:nvCxnSpPr>
        <p:spPr bwMode="auto">
          <a:xfrm>
            <a:off x="4438710" y="5249629"/>
            <a:ext cx="512996" cy="398696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2" name="5-Point Star 61"/>
          <p:cNvSpPr/>
          <p:nvPr/>
        </p:nvSpPr>
        <p:spPr bwMode="auto">
          <a:xfrm>
            <a:off x="2904331" y="6067425"/>
            <a:ext cx="1371600" cy="1219200"/>
          </a:xfrm>
          <a:prstGeom prst="star5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60" name="Rectangular Callout 59"/>
          <p:cNvSpPr/>
          <p:nvPr/>
        </p:nvSpPr>
        <p:spPr bwMode="auto">
          <a:xfrm>
            <a:off x="4656931" y="6067425"/>
            <a:ext cx="2209800" cy="1295400"/>
          </a:xfrm>
          <a:prstGeom prst="wedgeRectCallout">
            <a:avLst>
              <a:gd name="adj1" fmla="val -79857"/>
              <a:gd name="adj2" fmla="val 9468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/>
              <a:t>Opportunities for </a:t>
            </a:r>
            <a:r>
              <a:rPr lang="en-US" i="1" dirty="0"/>
              <a:t>traffic</a:t>
            </a:r>
            <a:r>
              <a:rPr lang="en-US" dirty="0"/>
              <a:t> </a:t>
            </a:r>
            <a:r>
              <a:rPr lang="en-US" i="1" dirty="0"/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1114068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KIST Improves Network Throughput</a:t>
            </a:r>
            <a:endParaRPr lang="en-US" dirty="0"/>
          </a:p>
        </p:txBody>
      </p:sp>
      <p:pic>
        <p:nvPicPr>
          <p:cNvPr id="4" name="Content Placeholder 3" descr="kist-throughput-tx.cdf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11" r="-178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91650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 bwMode="auto">
          <a:xfrm>
            <a:off x="2675731" y="2105027"/>
            <a:ext cx="4572000" cy="4724400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Relay Overview</a:t>
            </a:r>
            <a:endParaRPr lang="en-US" dirty="0"/>
          </a:p>
        </p:txBody>
      </p:sp>
      <p:pic>
        <p:nvPicPr>
          <p:cNvPr id="9" name="Picture 8" descr="relay-on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131" y="2790825"/>
            <a:ext cx="1973902" cy="240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753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/>
          <p:cNvSpPr/>
          <p:nvPr/>
        </p:nvSpPr>
        <p:spPr bwMode="auto">
          <a:xfrm>
            <a:off x="2675731" y="2105027"/>
            <a:ext cx="4572000" cy="4724400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H="1">
            <a:off x="6333334" y="2768944"/>
            <a:ext cx="1676400" cy="1317283"/>
          </a:xfrm>
          <a:prstGeom prst="line">
            <a:avLst/>
          </a:prstGeom>
          <a:ln w="76200" cmpd="sng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6333331" y="1800225"/>
            <a:ext cx="1143000" cy="1774484"/>
          </a:xfrm>
          <a:prstGeom prst="line">
            <a:avLst/>
          </a:prstGeom>
          <a:ln w="76200" cmpd="sng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694531" y="6067425"/>
            <a:ext cx="762000" cy="533400"/>
          </a:xfrm>
          <a:prstGeom prst="line">
            <a:avLst/>
          </a:prstGeom>
          <a:ln w="76200" cmpd="sng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542131" y="6600828"/>
            <a:ext cx="838200" cy="381000"/>
          </a:xfrm>
          <a:prstGeom prst="line">
            <a:avLst/>
          </a:prstGeom>
          <a:ln w="76200" cmpd="sng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Relay Overview</a:t>
            </a:r>
          </a:p>
        </p:txBody>
      </p:sp>
      <p:pic>
        <p:nvPicPr>
          <p:cNvPr id="9" name="Picture 8" descr="relay-on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131" y="2790825"/>
            <a:ext cx="1973902" cy="2409678"/>
          </a:xfrm>
          <a:prstGeom prst="rect">
            <a:avLst/>
          </a:prstGeom>
        </p:spPr>
      </p:pic>
      <p:pic>
        <p:nvPicPr>
          <p:cNvPr id="14" name="Picture 13" descr="relay-on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531" y="3552825"/>
            <a:ext cx="1371600" cy="1674406"/>
          </a:xfrm>
          <a:prstGeom prst="rect">
            <a:avLst/>
          </a:prstGeom>
        </p:spPr>
      </p:pic>
      <p:pic>
        <p:nvPicPr>
          <p:cNvPr id="15" name="Picture 14" descr="relay-on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531" y="5381628"/>
            <a:ext cx="1371600" cy="1674406"/>
          </a:xfrm>
          <a:prstGeom prst="rect">
            <a:avLst/>
          </a:prstGeom>
        </p:spPr>
      </p:pic>
      <p:pic>
        <p:nvPicPr>
          <p:cNvPr id="16" name="Picture 15" descr="relay-on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31" y="1724027"/>
            <a:ext cx="1371600" cy="1674406"/>
          </a:xfrm>
          <a:prstGeom prst="rect">
            <a:avLst/>
          </a:prstGeom>
        </p:spPr>
      </p:pic>
      <p:pic>
        <p:nvPicPr>
          <p:cNvPr id="17" name="Picture 16" descr="relay-on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31" y="3552825"/>
            <a:ext cx="1371600" cy="1674406"/>
          </a:xfrm>
          <a:prstGeom prst="rect">
            <a:avLst/>
          </a:prstGeom>
        </p:spPr>
      </p:pic>
      <p:pic>
        <p:nvPicPr>
          <p:cNvPr id="19" name="Picture 18"/>
          <p:cNvPicPr/>
          <p:nvPr/>
        </p:nvPicPr>
        <p:blipFill>
          <a:blip r:embed="rId4"/>
          <a:stretch>
            <a:fillRect/>
          </a:stretch>
        </p:blipFill>
        <p:spPr>
          <a:xfrm>
            <a:off x="1075534" y="5605988"/>
            <a:ext cx="990600" cy="1513464"/>
          </a:xfrm>
          <a:prstGeom prst="rect">
            <a:avLst/>
          </a:prstGeom>
        </p:spPr>
      </p:pic>
      <p:pic>
        <p:nvPicPr>
          <p:cNvPr id="20" name="Picture 19"/>
          <p:cNvPicPr/>
          <p:nvPr/>
        </p:nvPicPr>
        <p:blipFill>
          <a:blip r:embed="rId5"/>
          <a:stretch>
            <a:fillRect/>
          </a:stretch>
        </p:blipFill>
        <p:spPr>
          <a:xfrm>
            <a:off x="7857331" y="1800227"/>
            <a:ext cx="1600200" cy="132783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16" idx="3"/>
            <a:endCxn id="9" idx="1"/>
          </p:cNvCxnSpPr>
          <p:nvPr/>
        </p:nvCxnSpPr>
        <p:spPr bwMode="auto">
          <a:xfrm>
            <a:off x="2218534" y="2561228"/>
            <a:ext cx="1752600" cy="1434436"/>
          </a:xfrm>
          <a:prstGeom prst="line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>
            <a:stCxn id="17" idx="3"/>
          </p:cNvCxnSpPr>
          <p:nvPr/>
        </p:nvCxnSpPr>
        <p:spPr bwMode="auto">
          <a:xfrm>
            <a:off x="2218534" y="4390028"/>
            <a:ext cx="1752600" cy="997"/>
          </a:xfrm>
          <a:prstGeom prst="line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 flipV="1">
            <a:off x="1989934" y="4933933"/>
            <a:ext cx="1905000" cy="1514492"/>
          </a:xfrm>
          <a:prstGeom prst="line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/>
          <p:cNvCxnSpPr/>
          <p:nvPr/>
        </p:nvCxnSpPr>
        <p:spPr bwMode="auto">
          <a:xfrm flipH="1">
            <a:off x="6104731" y="4391025"/>
            <a:ext cx="1752600" cy="997"/>
          </a:xfrm>
          <a:prstGeom prst="line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/>
          <p:cNvCxnSpPr/>
          <p:nvPr/>
        </p:nvCxnSpPr>
        <p:spPr bwMode="auto">
          <a:xfrm flipH="1" flipV="1">
            <a:off x="6104734" y="4933933"/>
            <a:ext cx="1905000" cy="1514492"/>
          </a:xfrm>
          <a:prstGeom prst="line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Rounded Rectangle 2"/>
          <p:cNvSpPr/>
          <p:nvPr/>
        </p:nvSpPr>
        <p:spPr bwMode="auto">
          <a:xfrm>
            <a:off x="5952334" y="4848225"/>
            <a:ext cx="838200" cy="533400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r>
              <a:rPr lang="en-US" dirty="0"/>
              <a:t>TCP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5799931" y="3248025"/>
            <a:ext cx="838200" cy="533400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r>
              <a:rPr lang="en-US" dirty="0"/>
              <a:t>TCP</a:t>
            </a:r>
          </a:p>
        </p:txBody>
      </p:sp>
      <p:sp>
        <p:nvSpPr>
          <p:cNvPr id="30" name="Rounded Rectangle 29"/>
          <p:cNvSpPr/>
          <p:nvPr/>
        </p:nvSpPr>
        <p:spPr bwMode="auto">
          <a:xfrm>
            <a:off x="6028531" y="4162425"/>
            <a:ext cx="838200" cy="533400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r>
              <a:rPr lang="en-US" dirty="0"/>
              <a:t>TCP</a:t>
            </a:r>
          </a:p>
        </p:txBody>
      </p:sp>
      <p:sp>
        <p:nvSpPr>
          <p:cNvPr id="31" name="Rounded Rectangle 30"/>
          <p:cNvSpPr/>
          <p:nvPr/>
        </p:nvSpPr>
        <p:spPr bwMode="auto">
          <a:xfrm>
            <a:off x="3209134" y="4848225"/>
            <a:ext cx="838200" cy="533400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r>
              <a:rPr lang="en-US" dirty="0"/>
              <a:t>TCP</a:t>
            </a:r>
          </a:p>
        </p:txBody>
      </p:sp>
      <p:sp>
        <p:nvSpPr>
          <p:cNvPr id="32" name="Rounded Rectangle 31"/>
          <p:cNvSpPr/>
          <p:nvPr/>
        </p:nvSpPr>
        <p:spPr bwMode="auto">
          <a:xfrm>
            <a:off x="3209134" y="3476625"/>
            <a:ext cx="838200" cy="533400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r>
              <a:rPr lang="en-US" dirty="0"/>
              <a:t>TCP</a:t>
            </a:r>
          </a:p>
        </p:txBody>
      </p:sp>
      <p:sp>
        <p:nvSpPr>
          <p:cNvPr id="33" name="Rounded Rectangle 32"/>
          <p:cNvSpPr/>
          <p:nvPr/>
        </p:nvSpPr>
        <p:spPr bwMode="auto">
          <a:xfrm>
            <a:off x="3132934" y="4162425"/>
            <a:ext cx="838200" cy="533400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r>
              <a:rPr lang="en-US" dirty="0"/>
              <a:t>TCP</a:t>
            </a:r>
          </a:p>
        </p:txBody>
      </p:sp>
      <p:pic>
        <p:nvPicPr>
          <p:cNvPr id="24" name="Picture 23" descr="bittorren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83" y="6448428"/>
            <a:ext cx="835649" cy="835649"/>
          </a:xfrm>
          <a:prstGeom prst="rect">
            <a:avLst/>
          </a:prstGeom>
        </p:spPr>
      </p:pic>
      <p:pic>
        <p:nvPicPr>
          <p:cNvPr id="25" name="Picture 24" descr="firefox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31" y="5682984"/>
            <a:ext cx="757914" cy="733392"/>
          </a:xfrm>
          <a:prstGeom prst="rect">
            <a:avLst/>
          </a:prstGeom>
        </p:spPr>
      </p:pic>
      <p:sp>
        <p:nvSpPr>
          <p:cNvPr id="42" name="Rounded Rectangle 41"/>
          <p:cNvSpPr/>
          <p:nvPr/>
        </p:nvSpPr>
        <p:spPr bwMode="auto">
          <a:xfrm>
            <a:off x="6180934" y="3552825"/>
            <a:ext cx="838200" cy="533400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r>
              <a:rPr lang="en-US" dirty="0"/>
              <a:t>TCP</a:t>
            </a:r>
          </a:p>
        </p:txBody>
      </p:sp>
      <p:sp>
        <p:nvSpPr>
          <p:cNvPr id="43" name="Rectangular Callout 42"/>
          <p:cNvSpPr/>
          <p:nvPr/>
        </p:nvSpPr>
        <p:spPr bwMode="auto">
          <a:xfrm>
            <a:off x="3666331" y="5610225"/>
            <a:ext cx="2590800" cy="1600200"/>
          </a:xfrm>
          <a:prstGeom prst="wedgeRectCallout">
            <a:avLst>
              <a:gd name="adj1" fmla="val -65217"/>
              <a:gd name="adj2" fmla="val -51987"/>
            </a:avLst>
          </a:prstGeom>
          <a:solidFill>
            <a:schemeClr val="tx1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ctr" anchorCtr="0" compatLnSpc="1">
            <a:prstTxWarp prst="textNoShape">
              <a:avLst/>
            </a:prstTxWarp>
          </a:bodyPr>
          <a:lstStyle/>
          <a:p>
            <a:pPr algn="ctr" defTabSz="914169"/>
            <a:r>
              <a:rPr lang="en-US" dirty="0" smtClean="0"/>
              <a:t>Tor </a:t>
            </a:r>
            <a:r>
              <a:rPr lang="en-US" i="1" dirty="0" smtClean="0">
                <a:solidFill>
                  <a:srgbClr val="FFFF00"/>
                </a:solidFill>
              </a:rPr>
              <a:t>circuits </a:t>
            </a:r>
            <a:r>
              <a:rPr lang="en-US" dirty="0" smtClean="0"/>
              <a:t>are multiplexed over a TCP </a:t>
            </a:r>
            <a:r>
              <a:rPr lang="en-US" i="1" dirty="0" smtClean="0">
                <a:solidFill>
                  <a:srgbClr val="FFFF00"/>
                </a:solidFill>
              </a:rPr>
              <a:t>transport</a:t>
            </a:r>
            <a:endParaRPr lang="en-US" i="1" dirty="0">
              <a:solidFill>
                <a:srgbClr val="FFFF00"/>
              </a:solidFill>
            </a:endParaRPr>
          </a:p>
        </p:txBody>
      </p:sp>
      <p:pic>
        <p:nvPicPr>
          <p:cNvPr id="44" name="Picture 43"/>
          <p:cNvPicPr/>
          <p:nvPr/>
        </p:nvPicPr>
        <p:blipFill>
          <a:blip r:embed="rId5"/>
          <a:stretch>
            <a:fillRect/>
          </a:stretch>
        </p:blipFill>
        <p:spPr>
          <a:xfrm>
            <a:off x="7171531" y="733426"/>
            <a:ext cx="1600200" cy="132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03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 bwMode="auto">
          <a:xfrm>
            <a:off x="2675731" y="2105027"/>
            <a:ext cx="4572000" cy="4724400"/>
          </a:xfrm>
          <a:prstGeom prst="roundRect">
            <a:avLst/>
          </a:prstGeom>
          <a:solidFill>
            <a:schemeClr val="bg1">
              <a:lumMod val="85000"/>
              <a:alpha val="40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 flipH="1" flipV="1">
            <a:off x="694531" y="6067425"/>
            <a:ext cx="762000" cy="533400"/>
          </a:xfrm>
          <a:prstGeom prst="line">
            <a:avLst/>
          </a:prstGeom>
          <a:ln w="76200" cmpd="sng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542131" y="6600828"/>
            <a:ext cx="838200" cy="381000"/>
          </a:xfrm>
          <a:prstGeom prst="line">
            <a:avLst/>
          </a:prstGeom>
          <a:ln w="76200" cmpd="sng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Relay Overview</a:t>
            </a:r>
          </a:p>
        </p:txBody>
      </p:sp>
      <p:pic>
        <p:nvPicPr>
          <p:cNvPr id="9" name="Picture 8" descr="relay-on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131" y="2790825"/>
            <a:ext cx="1973902" cy="2409678"/>
          </a:xfrm>
          <a:prstGeom prst="rect">
            <a:avLst/>
          </a:prstGeom>
        </p:spPr>
      </p:pic>
      <p:pic>
        <p:nvPicPr>
          <p:cNvPr id="14" name="Picture 13" descr="relay-on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531" y="3552825"/>
            <a:ext cx="1371600" cy="1674406"/>
          </a:xfrm>
          <a:prstGeom prst="rect">
            <a:avLst/>
          </a:prstGeom>
        </p:spPr>
      </p:pic>
      <p:pic>
        <p:nvPicPr>
          <p:cNvPr id="15" name="Picture 14" descr="relay-on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531" y="5381628"/>
            <a:ext cx="1371600" cy="1674406"/>
          </a:xfrm>
          <a:prstGeom prst="rect">
            <a:avLst/>
          </a:prstGeom>
        </p:spPr>
      </p:pic>
      <p:pic>
        <p:nvPicPr>
          <p:cNvPr id="16" name="Picture 15" descr="relay-on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31" y="1724027"/>
            <a:ext cx="1371600" cy="1674406"/>
          </a:xfrm>
          <a:prstGeom prst="rect">
            <a:avLst/>
          </a:prstGeom>
        </p:spPr>
      </p:pic>
      <p:pic>
        <p:nvPicPr>
          <p:cNvPr id="17" name="Picture 16" descr="relay-on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31" y="3552825"/>
            <a:ext cx="1371600" cy="1674406"/>
          </a:xfrm>
          <a:prstGeom prst="rect">
            <a:avLst/>
          </a:prstGeom>
        </p:spPr>
      </p:pic>
      <p:pic>
        <p:nvPicPr>
          <p:cNvPr id="19" name="Picture 18"/>
          <p:cNvPicPr/>
          <p:nvPr/>
        </p:nvPicPr>
        <p:blipFill>
          <a:blip r:embed="rId4"/>
          <a:stretch>
            <a:fillRect/>
          </a:stretch>
        </p:blipFill>
        <p:spPr>
          <a:xfrm>
            <a:off x="1075534" y="5605988"/>
            <a:ext cx="990600" cy="1513464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16" idx="3"/>
            <a:endCxn id="9" idx="1"/>
          </p:cNvCxnSpPr>
          <p:nvPr/>
        </p:nvCxnSpPr>
        <p:spPr bwMode="auto">
          <a:xfrm>
            <a:off x="2218534" y="2561228"/>
            <a:ext cx="1752600" cy="1434436"/>
          </a:xfrm>
          <a:prstGeom prst="line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>
            <a:stCxn id="17" idx="3"/>
          </p:cNvCxnSpPr>
          <p:nvPr/>
        </p:nvCxnSpPr>
        <p:spPr bwMode="auto">
          <a:xfrm>
            <a:off x="2218534" y="4390028"/>
            <a:ext cx="1752600" cy="997"/>
          </a:xfrm>
          <a:prstGeom prst="line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 flipV="1">
            <a:off x="1989934" y="4933933"/>
            <a:ext cx="1905000" cy="1514492"/>
          </a:xfrm>
          <a:prstGeom prst="line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/>
          <p:cNvCxnSpPr/>
          <p:nvPr/>
        </p:nvCxnSpPr>
        <p:spPr bwMode="auto">
          <a:xfrm flipH="1">
            <a:off x="6104731" y="4391025"/>
            <a:ext cx="1752600" cy="997"/>
          </a:xfrm>
          <a:prstGeom prst="line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/>
          <p:cNvCxnSpPr/>
          <p:nvPr/>
        </p:nvCxnSpPr>
        <p:spPr bwMode="auto">
          <a:xfrm flipH="1" flipV="1">
            <a:off x="6104734" y="4933933"/>
            <a:ext cx="1905000" cy="1514492"/>
          </a:xfrm>
          <a:prstGeom prst="line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Rounded Rectangle 2"/>
          <p:cNvSpPr/>
          <p:nvPr/>
        </p:nvSpPr>
        <p:spPr bwMode="auto">
          <a:xfrm>
            <a:off x="5952334" y="4848225"/>
            <a:ext cx="838200" cy="533400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r>
              <a:rPr lang="en-US" dirty="0"/>
              <a:t>TCP</a:t>
            </a:r>
          </a:p>
        </p:txBody>
      </p:sp>
      <p:sp>
        <p:nvSpPr>
          <p:cNvPr id="30" name="Rounded Rectangle 29"/>
          <p:cNvSpPr/>
          <p:nvPr/>
        </p:nvSpPr>
        <p:spPr bwMode="auto">
          <a:xfrm>
            <a:off x="6028531" y="4162425"/>
            <a:ext cx="838200" cy="533400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r>
              <a:rPr lang="en-US" dirty="0"/>
              <a:t>TCP</a:t>
            </a:r>
          </a:p>
        </p:txBody>
      </p:sp>
      <p:sp>
        <p:nvSpPr>
          <p:cNvPr id="31" name="Rounded Rectangle 30"/>
          <p:cNvSpPr/>
          <p:nvPr/>
        </p:nvSpPr>
        <p:spPr bwMode="auto">
          <a:xfrm>
            <a:off x="3209134" y="4848225"/>
            <a:ext cx="838200" cy="533400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r>
              <a:rPr lang="en-US" dirty="0"/>
              <a:t>TCP</a:t>
            </a:r>
          </a:p>
        </p:txBody>
      </p:sp>
      <p:sp>
        <p:nvSpPr>
          <p:cNvPr id="32" name="Rounded Rectangle 31"/>
          <p:cNvSpPr/>
          <p:nvPr/>
        </p:nvSpPr>
        <p:spPr bwMode="auto">
          <a:xfrm>
            <a:off x="3209134" y="3476625"/>
            <a:ext cx="838200" cy="533400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r>
              <a:rPr lang="en-US" dirty="0"/>
              <a:t>TCP</a:t>
            </a:r>
          </a:p>
        </p:txBody>
      </p:sp>
      <p:sp>
        <p:nvSpPr>
          <p:cNvPr id="33" name="Rounded Rectangle 32"/>
          <p:cNvSpPr/>
          <p:nvPr/>
        </p:nvSpPr>
        <p:spPr bwMode="auto">
          <a:xfrm>
            <a:off x="3132934" y="4162425"/>
            <a:ext cx="838200" cy="533400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r>
              <a:rPr lang="en-US" dirty="0"/>
              <a:t>TCP</a:t>
            </a:r>
          </a:p>
        </p:txBody>
      </p:sp>
      <p:pic>
        <p:nvPicPr>
          <p:cNvPr id="24" name="Picture 23" descr="bittorr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31" y="6448428"/>
            <a:ext cx="835649" cy="835649"/>
          </a:xfrm>
          <a:prstGeom prst="rect">
            <a:avLst/>
          </a:prstGeom>
        </p:spPr>
      </p:pic>
      <p:pic>
        <p:nvPicPr>
          <p:cNvPr id="25" name="Picture 24" descr="firefox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31" y="5682984"/>
            <a:ext cx="757914" cy="733392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H="1">
            <a:off x="6333334" y="2768944"/>
            <a:ext cx="1676400" cy="1317283"/>
          </a:xfrm>
          <a:prstGeom prst="line">
            <a:avLst/>
          </a:prstGeom>
          <a:ln w="76200" cmpd="sng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6333331" y="1800225"/>
            <a:ext cx="1143000" cy="1774484"/>
          </a:xfrm>
          <a:prstGeom prst="line">
            <a:avLst/>
          </a:prstGeom>
          <a:ln w="76200" cmpd="sng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/>
          <p:nvPr/>
        </p:nvPicPr>
        <p:blipFill>
          <a:blip r:embed="rId7"/>
          <a:stretch>
            <a:fillRect/>
          </a:stretch>
        </p:blipFill>
        <p:spPr>
          <a:xfrm>
            <a:off x="7857331" y="1800227"/>
            <a:ext cx="1600200" cy="1327830"/>
          </a:xfrm>
          <a:prstGeom prst="rect">
            <a:avLst/>
          </a:prstGeom>
        </p:spPr>
      </p:pic>
      <p:pic>
        <p:nvPicPr>
          <p:cNvPr id="47" name="Picture 46"/>
          <p:cNvPicPr/>
          <p:nvPr/>
        </p:nvPicPr>
        <p:blipFill>
          <a:blip r:embed="rId7"/>
          <a:stretch>
            <a:fillRect/>
          </a:stretch>
        </p:blipFill>
        <p:spPr>
          <a:xfrm>
            <a:off x="7171531" y="733426"/>
            <a:ext cx="1600200" cy="1327830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 bwMode="auto">
          <a:xfrm>
            <a:off x="5799931" y="3248025"/>
            <a:ext cx="838200" cy="533400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r>
              <a:rPr lang="en-US" dirty="0"/>
              <a:t>TCP</a:t>
            </a:r>
          </a:p>
        </p:txBody>
      </p:sp>
      <p:sp>
        <p:nvSpPr>
          <p:cNvPr id="42" name="Rounded Rectangle 41"/>
          <p:cNvSpPr/>
          <p:nvPr/>
        </p:nvSpPr>
        <p:spPr bwMode="auto">
          <a:xfrm>
            <a:off x="6180934" y="3552825"/>
            <a:ext cx="838200" cy="533400"/>
          </a:xfrm>
          <a:prstGeom prst="round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6" tIns="45709" rIns="91416" bIns="45709" numCol="1" rtlCol="0" anchor="t" anchorCtr="0" compatLnSpc="1">
            <a:prstTxWarp prst="textNoShape">
              <a:avLst/>
            </a:prstTxWarp>
          </a:bodyPr>
          <a:lstStyle/>
          <a:p>
            <a:pPr defTabSz="914169"/>
            <a:r>
              <a:rPr lang="en-US" dirty="0"/>
              <a:t>TCP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8">
            <a:alphaModFix amt="71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963" b="96050" l="2599" r="9703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80247" y="2809541"/>
            <a:ext cx="4781884" cy="478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79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Hiragino Mincho Pro W3"/>
        <a:cs typeface="Hiragino Mincho Pro W3"/>
      </a:majorFont>
      <a:minorFont>
        <a:latin typeface="Arial"/>
        <a:ea typeface="Hiragino Mincho Pro W3"/>
        <a:cs typeface="Hiragino Mincho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51426</TotalTime>
  <Words>1504</Words>
  <Application>Microsoft Macintosh PowerPoint</Application>
  <PresentationFormat>Custom</PresentationFormat>
  <Paragraphs>406</Paragraphs>
  <Slides>65</Slides>
  <Notes>65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Blank Presentation</vt:lpstr>
      <vt:lpstr>Never Been KIST: Tor’s Congestion Management Blossoms with Kernel-Informed Socket Transport</vt:lpstr>
      <vt:lpstr>Anonymous Communication: Tor</vt:lpstr>
      <vt:lpstr>Tor is Slow!!! Research*</vt:lpstr>
      <vt:lpstr>Tor is Slow!!! Research*</vt:lpstr>
      <vt:lpstr>This Talk</vt:lpstr>
      <vt:lpstr>Outline</vt:lpstr>
      <vt:lpstr>Relay Overview</vt:lpstr>
      <vt:lpstr>Relay Overview</vt:lpstr>
      <vt:lpstr>Relay Overview</vt:lpstr>
      <vt:lpstr>Relay Internals</vt:lpstr>
      <vt:lpstr>Outline</vt:lpstr>
      <vt:lpstr>Live Tor Congestion - libkqtime</vt:lpstr>
      <vt:lpstr>Live Tor Congestion - libkqtime</vt:lpstr>
      <vt:lpstr>Live Tor Congestion - libkqtime</vt:lpstr>
      <vt:lpstr>Shadow Network Simulation</vt:lpstr>
      <vt:lpstr>Shadow-Tor Congestion – UIDs</vt:lpstr>
      <vt:lpstr>Shadow-Tor Congestion – UIDs</vt:lpstr>
      <vt:lpstr>Tor and Shadow-Tor Congestion</vt:lpstr>
      <vt:lpstr>Outline</vt:lpstr>
      <vt:lpstr>Analyzing Causes of Congestion</vt:lpstr>
      <vt:lpstr>Analyzing Causes of Congestion</vt:lpstr>
      <vt:lpstr>Problem 1: Circuit Scheduling</vt:lpstr>
      <vt:lpstr>Problem 1: Circuit Scheduling</vt:lpstr>
      <vt:lpstr>Problem 1: Circuit Scheduling</vt:lpstr>
      <vt:lpstr>Problem 1: Circuit Scheduling</vt:lpstr>
      <vt:lpstr>Problem 1: Circuit Scheduling</vt:lpstr>
      <vt:lpstr>Problem 1: Circuit Scheduling</vt:lpstr>
      <vt:lpstr>Problem 2: Flushing to Sockets</vt:lpstr>
      <vt:lpstr>Problem 2: Flushing to Sockets</vt:lpstr>
      <vt:lpstr>Problem 2: Flushing to Sockets</vt:lpstr>
      <vt:lpstr>Problem 2: Flushing to Sockets</vt:lpstr>
      <vt:lpstr>Problem 2: Flushing to Sockets</vt:lpstr>
      <vt:lpstr>Outline</vt:lpstr>
      <vt:lpstr>Ask the kernel, stupid!</vt:lpstr>
      <vt:lpstr>Kernel-Informed Socket Transport</vt:lpstr>
      <vt:lpstr>Kernel-Informed Socket Transport</vt:lpstr>
      <vt:lpstr>Kernel-Informed Socket Transport</vt:lpstr>
      <vt:lpstr>KIST Reduces Kernel Congestion</vt:lpstr>
      <vt:lpstr>KIST Increases Tor Congestion</vt:lpstr>
      <vt:lpstr>KIST Reduces Circuit Congestion</vt:lpstr>
      <vt:lpstr>KIST Improves Network Latency</vt:lpstr>
      <vt:lpstr>Outline</vt:lpstr>
      <vt:lpstr>Traffic Correlation: Latency</vt:lpstr>
      <vt:lpstr>Traffic Correlation: Latency</vt:lpstr>
      <vt:lpstr>Traffic Correlation: Latency</vt:lpstr>
      <vt:lpstr>Traffic Correlation: Latency</vt:lpstr>
      <vt:lpstr>Latency Attack | estimate – actual |</vt:lpstr>
      <vt:lpstr>Latency Attack num pings until best estimate</vt:lpstr>
      <vt:lpstr>Traffic Correlation: Throughput</vt:lpstr>
      <vt:lpstr>Traffic Correlation: Throughput</vt:lpstr>
      <vt:lpstr>Traffic Correlation: Throughput</vt:lpstr>
      <vt:lpstr>Throughput Attack Results</vt:lpstr>
      <vt:lpstr>Conclusion</vt:lpstr>
      <vt:lpstr>Questions?</vt:lpstr>
      <vt:lpstr>Relay Internals</vt:lpstr>
      <vt:lpstr>Relay Internals</vt:lpstr>
      <vt:lpstr>Relay Internals</vt:lpstr>
      <vt:lpstr>Relay Internals</vt:lpstr>
      <vt:lpstr>Relay Internals</vt:lpstr>
      <vt:lpstr>Relay Internals</vt:lpstr>
      <vt:lpstr>Relay Internals</vt:lpstr>
      <vt:lpstr>Relay Internals</vt:lpstr>
      <vt:lpstr>Relay Internals</vt:lpstr>
      <vt:lpstr>Relay Internals</vt:lpstr>
      <vt:lpstr>KIST Improves Network Throughput</vt:lpstr>
    </vt:vector>
  </TitlesOfParts>
  <Manager/>
  <Company>Paul Syverson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Proposal #: 55-P080-08 Presenter: Paul Syverson      Code 5543      (202) 404-7931      syverson@itd.nrl.navy.mil  Funding Summary: $870000,  FY08-FY10</dc:title>
  <dc:subject/>
  <dc:creator/>
  <cp:keywords/>
  <dc:description/>
  <cp:lastModifiedBy>Rob Jansen</cp:lastModifiedBy>
  <cp:revision>483</cp:revision>
  <cp:lastPrinted>2011-06-08T15:26:59Z</cp:lastPrinted>
  <dcterms:created xsi:type="dcterms:W3CDTF">2011-10-13T20:08:31Z</dcterms:created>
  <dcterms:modified xsi:type="dcterms:W3CDTF">2014-08-21T00:11:28Z</dcterms:modified>
  <cp:category/>
</cp:coreProperties>
</file>